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4"/>
  </p:sldMasterIdLst>
  <p:sldIdLst>
    <p:sldId id="273" r:id="rId5"/>
    <p:sldId id="289" r:id="rId6"/>
    <p:sldId id="290" r:id="rId7"/>
    <p:sldId id="292" r:id="rId8"/>
    <p:sldId id="293" r:id="rId9"/>
    <p:sldId id="294" r:id="rId10"/>
    <p:sldId id="295" r:id="rId11"/>
    <p:sldId id="299" r:id="rId12"/>
    <p:sldId id="291" r:id="rId13"/>
    <p:sldId id="298" r:id="rId14"/>
    <p:sldId id="30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7" autoAdjust="0"/>
    <p:restoredTop sz="94619" autoAdjust="0"/>
  </p:normalViewPr>
  <p:slideViewPr>
    <p:cSldViewPr snapToGrid="0">
      <p:cViewPr varScale="1">
        <p:scale>
          <a:sx n="78" d="100"/>
          <a:sy n="78" d="100"/>
        </p:scale>
        <p:origin x="74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AD4E0A1-2FAA-4C4F-A963-A18676DD2709}" type="doc">
      <dgm:prSet loTypeId="urn:microsoft.com/office/officeart/2005/8/layout/hProcess6" loCatId="process" qsTypeId="urn:microsoft.com/office/officeart/2005/8/quickstyle/simple4" qsCatId="simple" csTypeId="urn:microsoft.com/office/officeart/2005/8/colors/accent0_3" csCatId="mainScheme" phldr="1"/>
      <dgm:spPr/>
      <dgm:t>
        <a:bodyPr/>
        <a:lstStyle/>
        <a:p>
          <a:endParaRPr lang="en-US"/>
        </a:p>
      </dgm:t>
    </dgm:pt>
    <dgm:pt modelId="{59A0B26A-2973-451B-9ADA-6468D9C1A82E}">
      <dgm:prSet/>
      <dgm:spPr/>
      <dgm:t>
        <a:bodyPr/>
        <a:lstStyle/>
        <a:p>
          <a:r>
            <a:rPr lang="en-US" dirty="0"/>
            <a:t>2020</a:t>
          </a:r>
        </a:p>
      </dgm:t>
    </dgm:pt>
    <dgm:pt modelId="{485F4D2F-583A-4E49-8439-7E9505C9635E}" type="parTrans" cxnId="{3B32756D-B3E5-411D-8FF5-9443D03E0512}">
      <dgm:prSet/>
      <dgm:spPr/>
      <dgm:t>
        <a:bodyPr/>
        <a:lstStyle/>
        <a:p>
          <a:endParaRPr lang="en-US"/>
        </a:p>
      </dgm:t>
    </dgm:pt>
    <dgm:pt modelId="{82DF06A8-49E6-4C50-8190-748A5D28FD6E}" type="sibTrans" cxnId="{3B32756D-B3E5-411D-8FF5-9443D03E0512}">
      <dgm:prSet/>
      <dgm:spPr/>
      <dgm:t>
        <a:bodyPr/>
        <a:lstStyle/>
        <a:p>
          <a:endParaRPr lang="en-US"/>
        </a:p>
      </dgm:t>
    </dgm:pt>
    <dgm:pt modelId="{EFA50C6C-022A-4BE7-B363-CC5944231205}">
      <dgm:prSet/>
      <dgm:spPr/>
      <dgm:t>
        <a:bodyPr/>
        <a:lstStyle/>
        <a:p>
          <a:pPr algn="l"/>
          <a:r>
            <a:rPr lang="en-US" dirty="0"/>
            <a:t>-HRS establishment with one production line for isolation Gown </a:t>
          </a:r>
        </a:p>
        <a:p>
          <a:pPr algn="l"/>
          <a:r>
            <a:rPr lang="en-US" dirty="0"/>
            <a:t>-Extended 2 new production line for boot cover and hoot cover </a:t>
          </a:r>
        </a:p>
      </dgm:t>
    </dgm:pt>
    <dgm:pt modelId="{2DCDB026-5A6D-4F6F-854C-5F88D23D2A99}" type="parTrans" cxnId="{F7E24D59-9532-4E70-A381-FD77E8E3792F}">
      <dgm:prSet/>
      <dgm:spPr/>
      <dgm:t>
        <a:bodyPr/>
        <a:lstStyle/>
        <a:p>
          <a:endParaRPr lang="en-US"/>
        </a:p>
      </dgm:t>
    </dgm:pt>
    <dgm:pt modelId="{1640FBF7-6D83-46D6-9A14-66833FCD0185}" type="sibTrans" cxnId="{F7E24D59-9532-4E70-A381-FD77E8E3792F}">
      <dgm:prSet/>
      <dgm:spPr/>
      <dgm:t>
        <a:bodyPr/>
        <a:lstStyle/>
        <a:p>
          <a:endParaRPr lang="en-US"/>
        </a:p>
      </dgm:t>
    </dgm:pt>
    <dgm:pt modelId="{8159643A-818D-4545-AFE5-29FC064B1AAA}">
      <dgm:prSet/>
      <dgm:spPr/>
      <dgm:t>
        <a:bodyPr/>
        <a:lstStyle/>
        <a:p>
          <a:r>
            <a:rPr lang="en-US" dirty="0"/>
            <a:t>2021</a:t>
          </a:r>
        </a:p>
      </dgm:t>
    </dgm:pt>
    <dgm:pt modelId="{2AC99ED1-74BC-44F4-AB57-AD4179C7D85F}" type="parTrans" cxnId="{D9DD0A07-3DE1-4FDB-9228-533E0FAB48D9}">
      <dgm:prSet/>
      <dgm:spPr/>
      <dgm:t>
        <a:bodyPr/>
        <a:lstStyle/>
        <a:p>
          <a:endParaRPr lang="en-US"/>
        </a:p>
      </dgm:t>
    </dgm:pt>
    <dgm:pt modelId="{384C38D0-1DF9-4571-8437-3CD10BEF2AAE}" type="sibTrans" cxnId="{D9DD0A07-3DE1-4FDB-9228-533E0FAB48D9}">
      <dgm:prSet/>
      <dgm:spPr/>
      <dgm:t>
        <a:bodyPr/>
        <a:lstStyle/>
        <a:p>
          <a:endParaRPr lang="en-US"/>
        </a:p>
      </dgm:t>
    </dgm:pt>
    <dgm:pt modelId="{A5F3A565-F1A9-4263-BA1F-374C68AB041C}">
      <dgm:prSet/>
      <dgm:spPr/>
      <dgm:t>
        <a:bodyPr/>
        <a:lstStyle/>
        <a:p>
          <a:endParaRPr lang="en-US" dirty="0"/>
        </a:p>
      </dgm:t>
    </dgm:pt>
    <dgm:pt modelId="{BC9CEAF5-0740-4D16-9B53-CFBE32998C15}" type="parTrans" cxnId="{5674DB32-52A8-4AD6-91A2-851D4F5D774E}">
      <dgm:prSet/>
      <dgm:spPr/>
      <dgm:t>
        <a:bodyPr/>
        <a:lstStyle/>
        <a:p>
          <a:endParaRPr lang="en-US"/>
        </a:p>
      </dgm:t>
    </dgm:pt>
    <dgm:pt modelId="{E138BD27-CD5F-4B72-9EE7-AFCFDA324151}" type="sibTrans" cxnId="{5674DB32-52A8-4AD6-91A2-851D4F5D774E}">
      <dgm:prSet/>
      <dgm:spPr/>
      <dgm:t>
        <a:bodyPr/>
        <a:lstStyle/>
        <a:p>
          <a:endParaRPr lang="en-US"/>
        </a:p>
      </dgm:t>
    </dgm:pt>
    <dgm:pt modelId="{11173297-B697-4A11-9EAC-E45317C547A3}">
      <dgm:prSet/>
      <dgm:spPr/>
      <dgm:t>
        <a:bodyPr/>
        <a:lstStyle/>
        <a:p>
          <a:pPr>
            <a:buNone/>
          </a:pPr>
          <a:r>
            <a:rPr lang="en-US" dirty="0"/>
            <a:t>2022</a:t>
          </a:r>
        </a:p>
      </dgm:t>
    </dgm:pt>
    <dgm:pt modelId="{04B33EEE-24D9-46D5-87A7-153B2EA6E29D}" type="parTrans" cxnId="{6C7779F4-FD69-4B67-B910-A8608F5BFD91}">
      <dgm:prSet/>
      <dgm:spPr/>
      <dgm:t>
        <a:bodyPr/>
        <a:lstStyle/>
        <a:p>
          <a:endParaRPr lang="en-US"/>
        </a:p>
      </dgm:t>
    </dgm:pt>
    <dgm:pt modelId="{F44242F6-86F1-4EA1-8BA3-3748696B9D36}" type="sibTrans" cxnId="{6C7779F4-FD69-4B67-B910-A8608F5BFD91}">
      <dgm:prSet/>
      <dgm:spPr/>
      <dgm:t>
        <a:bodyPr/>
        <a:lstStyle/>
        <a:p>
          <a:endParaRPr lang="en-US"/>
        </a:p>
      </dgm:t>
    </dgm:pt>
    <dgm:pt modelId="{388BDCB2-DCDF-44F3-8324-AEB38FDDBDD1}">
      <dgm:prSet/>
      <dgm:spPr/>
      <dgm:t>
        <a:bodyPr/>
        <a:lstStyle/>
        <a:p>
          <a:pPr algn="l">
            <a:buFont typeface="Arial" panose="020B0604020202020204" pitchFamily="34" charset="0"/>
            <a:buChar char="•"/>
          </a:pPr>
          <a:endParaRPr lang="en-US" dirty="0"/>
        </a:p>
      </dgm:t>
    </dgm:pt>
    <dgm:pt modelId="{37941136-BD0B-4BA2-AB30-C59B281AC064}" type="parTrans" cxnId="{F7EA216A-8EED-4AEA-8470-B1B8F045C9C9}">
      <dgm:prSet/>
      <dgm:spPr/>
      <dgm:t>
        <a:bodyPr/>
        <a:lstStyle/>
        <a:p>
          <a:endParaRPr lang="en-US"/>
        </a:p>
      </dgm:t>
    </dgm:pt>
    <dgm:pt modelId="{3E43BD3A-DE7D-4F87-8DF8-BE45D9E99A98}" type="sibTrans" cxnId="{F7EA216A-8EED-4AEA-8470-B1B8F045C9C9}">
      <dgm:prSet/>
      <dgm:spPr/>
      <dgm:t>
        <a:bodyPr/>
        <a:lstStyle/>
        <a:p>
          <a:endParaRPr lang="en-US"/>
        </a:p>
      </dgm:t>
    </dgm:pt>
    <dgm:pt modelId="{1DCDEFE1-DC46-4FD2-82C6-FD9DD3116FD2}">
      <dgm:prSet/>
      <dgm:spPr/>
      <dgm:t>
        <a:bodyPr/>
        <a:lstStyle/>
        <a:p>
          <a:pPr>
            <a:buNone/>
          </a:pPr>
          <a:r>
            <a:rPr lang="en-US" dirty="0"/>
            <a:t>2023</a:t>
          </a:r>
        </a:p>
      </dgm:t>
    </dgm:pt>
    <dgm:pt modelId="{9032B5FD-9D27-4F51-9797-609F5FE6D0C4}" type="parTrans" cxnId="{903E7842-568C-4C88-B946-100DF0F0731A}">
      <dgm:prSet/>
      <dgm:spPr/>
      <dgm:t>
        <a:bodyPr/>
        <a:lstStyle/>
        <a:p>
          <a:endParaRPr lang="en-MY"/>
        </a:p>
      </dgm:t>
    </dgm:pt>
    <dgm:pt modelId="{5B753500-3E9D-4AF1-A8AD-E29223098B0B}" type="sibTrans" cxnId="{903E7842-568C-4C88-B946-100DF0F0731A}">
      <dgm:prSet/>
      <dgm:spPr/>
      <dgm:t>
        <a:bodyPr/>
        <a:lstStyle/>
        <a:p>
          <a:endParaRPr lang="en-MY"/>
        </a:p>
      </dgm:t>
    </dgm:pt>
    <dgm:pt modelId="{2785546E-9B19-4EA5-AD39-12EA8BF859BC}">
      <dgm:prSet custT="1"/>
      <dgm:spPr/>
      <dgm:t>
        <a:bodyPr/>
        <a:lstStyle/>
        <a:p>
          <a:pPr algn="l"/>
          <a:r>
            <a:rPr lang="en-US" sz="900" dirty="0"/>
            <a:t>- Expanding our business to South Africa and Middle East  </a:t>
          </a:r>
          <a:endParaRPr lang="en-MY" sz="900" dirty="0"/>
        </a:p>
      </dgm:t>
    </dgm:pt>
    <dgm:pt modelId="{85D94544-BAEC-40C0-BAD3-FBE8D13C9977}" type="parTrans" cxnId="{057AF92F-2A61-417B-9624-B091128A99D9}">
      <dgm:prSet/>
      <dgm:spPr/>
      <dgm:t>
        <a:bodyPr/>
        <a:lstStyle/>
        <a:p>
          <a:endParaRPr lang="en-MY"/>
        </a:p>
      </dgm:t>
    </dgm:pt>
    <dgm:pt modelId="{A159FDC1-CBF0-4CDE-9536-DCFFCD00AE5C}" type="sibTrans" cxnId="{057AF92F-2A61-417B-9624-B091128A99D9}">
      <dgm:prSet/>
      <dgm:spPr/>
      <dgm:t>
        <a:bodyPr/>
        <a:lstStyle/>
        <a:p>
          <a:endParaRPr lang="en-MY"/>
        </a:p>
      </dgm:t>
    </dgm:pt>
    <dgm:pt modelId="{89782AC2-59EC-47CF-B602-6BC5B9B47E85}">
      <dgm:prSet/>
      <dgm:spPr/>
      <dgm:t>
        <a:bodyPr/>
        <a:lstStyle/>
        <a:p>
          <a:r>
            <a:rPr lang="en-US"/>
            <a:t>- Stablish Helios Sdn  Bhd. </a:t>
          </a:r>
          <a:endParaRPr lang="en-US" dirty="0"/>
        </a:p>
      </dgm:t>
    </dgm:pt>
    <dgm:pt modelId="{AEDEA9E5-3CD6-4420-A1EE-5DF993917BDB}" type="parTrans" cxnId="{65FC42C6-6FA6-4E17-A743-264DC3FA68F9}">
      <dgm:prSet/>
      <dgm:spPr/>
      <dgm:t>
        <a:bodyPr/>
        <a:lstStyle/>
        <a:p>
          <a:endParaRPr lang="en-MY"/>
        </a:p>
      </dgm:t>
    </dgm:pt>
    <dgm:pt modelId="{77452D58-2462-499D-B9A8-86066B64BD50}" type="sibTrans" cxnId="{65FC42C6-6FA6-4E17-A743-264DC3FA68F9}">
      <dgm:prSet/>
      <dgm:spPr/>
      <dgm:t>
        <a:bodyPr/>
        <a:lstStyle/>
        <a:p>
          <a:endParaRPr lang="en-MY"/>
        </a:p>
      </dgm:t>
    </dgm:pt>
    <dgm:pt modelId="{30D49802-37CC-4508-98BF-1D3FD2D895EA}">
      <dgm:prSet/>
      <dgm:spPr/>
      <dgm:t>
        <a:bodyPr/>
        <a:lstStyle/>
        <a:p>
          <a:r>
            <a:rPr lang="en-US" dirty="0"/>
            <a:t>- Automated existing production line of gown, show cover and hoot cover.                               - MDA and CE certified</a:t>
          </a:r>
        </a:p>
      </dgm:t>
    </dgm:pt>
    <dgm:pt modelId="{3B619D72-B986-420A-BF76-AAF79B9A33E2}" type="parTrans" cxnId="{A48E625A-92A8-475E-AF0C-5243B544ACB2}">
      <dgm:prSet/>
      <dgm:spPr/>
      <dgm:t>
        <a:bodyPr/>
        <a:lstStyle/>
        <a:p>
          <a:endParaRPr lang="en-MY"/>
        </a:p>
      </dgm:t>
    </dgm:pt>
    <dgm:pt modelId="{3B05F2B4-D41A-4C8A-A1E3-AE3C0AD40643}" type="sibTrans" cxnId="{A48E625A-92A8-475E-AF0C-5243B544ACB2}">
      <dgm:prSet/>
      <dgm:spPr/>
      <dgm:t>
        <a:bodyPr/>
        <a:lstStyle/>
        <a:p>
          <a:endParaRPr lang="en-MY"/>
        </a:p>
      </dgm:t>
    </dgm:pt>
    <dgm:pt modelId="{B0B2F088-5259-4BA6-AEB7-8E3514225D53}">
      <dgm:prSet/>
      <dgm:spPr/>
      <dgm:t>
        <a:bodyPr/>
        <a:lstStyle/>
        <a:p>
          <a:pPr algn="l">
            <a:buFont typeface="Arial" panose="020B0604020202020204" pitchFamily="34" charset="0"/>
            <a:buChar char="•"/>
          </a:pPr>
          <a:r>
            <a:rPr lang="en-US" dirty="0"/>
            <a:t>- Stepping in to overseas market Dubai, Philippines, Indonesia, Taiwan and India.</a:t>
          </a:r>
        </a:p>
      </dgm:t>
    </dgm:pt>
    <dgm:pt modelId="{39D96B4A-1A20-4050-B09F-CF5B8ADC0934}" type="parTrans" cxnId="{43F3D7D1-2F38-4503-88F7-F3236918DBF5}">
      <dgm:prSet/>
      <dgm:spPr/>
      <dgm:t>
        <a:bodyPr/>
        <a:lstStyle/>
        <a:p>
          <a:endParaRPr lang="en-MY"/>
        </a:p>
      </dgm:t>
    </dgm:pt>
    <dgm:pt modelId="{87E1343C-906C-45C2-8F9C-1118C760706B}" type="sibTrans" cxnId="{43F3D7D1-2F38-4503-88F7-F3236918DBF5}">
      <dgm:prSet/>
      <dgm:spPr/>
      <dgm:t>
        <a:bodyPr/>
        <a:lstStyle/>
        <a:p>
          <a:endParaRPr lang="en-MY"/>
        </a:p>
      </dgm:t>
    </dgm:pt>
    <dgm:pt modelId="{D416B812-5813-4F6B-9392-579E4A2C6B2D}">
      <dgm:prSet/>
      <dgm:spPr/>
      <dgm:t>
        <a:bodyPr/>
        <a:lstStyle/>
        <a:p>
          <a:pPr algn="l">
            <a:buFont typeface="Arial" panose="020B0604020202020204" pitchFamily="34" charset="0"/>
            <a:buChar char="•"/>
          </a:pPr>
          <a:r>
            <a:rPr lang="en-US" dirty="0"/>
            <a:t>- Sterile  Surgical Gown Manufacturing </a:t>
          </a:r>
          <a:endParaRPr lang="en-MY" dirty="0"/>
        </a:p>
      </dgm:t>
    </dgm:pt>
    <dgm:pt modelId="{16FE000F-162F-4DF6-95A1-1066CD04C980}" type="parTrans" cxnId="{52EA6B76-EB2B-4988-A717-BA611D6CA7E1}">
      <dgm:prSet/>
      <dgm:spPr/>
      <dgm:t>
        <a:bodyPr/>
        <a:lstStyle/>
        <a:p>
          <a:endParaRPr lang="en-MY"/>
        </a:p>
      </dgm:t>
    </dgm:pt>
    <dgm:pt modelId="{1A89C8C5-A370-40FC-B769-B8B04CA067AC}" type="sibTrans" cxnId="{52EA6B76-EB2B-4988-A717-BA611D6CA7E1}">
      <dgm:prSet/>
      <dgm:spPr/>
      <dgm:t>
        <a:bodyPr/>
        <a:lstStyle/>
        <a:p>
          <a:endParaRPr lang="en-MY"/>
        </a:p>
      </dgm:t>
    </dgm:pt>
    <dgm:pt modelId="{8EE7445F-7ED1-49A2-A42A-3E542145C774}" type="pres">
      <dgm:prSet presAssocID="{AAD4E0A1-2FAA-4C4F-A963-A18676DD2709}" presName="theList" presStyleCnt="0">
        <dgm:presLayoutVars>
          <dgm:dir/>
          <dgm:animLvl val="lvl"/>
          <dgm:resizeHandles val="exact"/>
        </dgm:presLayoutVars>
      </dgm:prSet>
      <dgm:spPr/>
    </dgm:pt>
    <dgm:pt modelId="{2B3BB1C9-B8B1-4B81-87D1-9D38D462CA28}" type="pres">
      <dgm:prSet presAssocID="{59A0B26A-2973-451B-9ADA-6468D9C1A82E}" presName="compNode" presStyleCnt="0"/>
      <dgm:spPr/>
    </dgm:pt>
    <dgm:pt modelId="{A964C329-5C55-40FA-AD9C-B03543D5C59C}" type="pres">
      <dgm:prSet presAssocID="{59A0B26A-2973-451B-9ADA-6468D9C1A82E}" presName="noGeometry" presStyleCnt="0"/>
      <dgm:spPr/>
    </dgm:pt>
    <dgm:pt modelId="{BE1B5643-F1C5-481F-A0DC-F2ADF41D5712}" type="pres">
      <dgm:prSet presAssocID="{59A0B26A-2973-451B-9ADA-6468D9C1A82E}" presName="childTextVisible" presStyleLbl="bgAccFollowNode1" presStyleIdx="0" presStyleCnt="4" custScaleX="78494" custScaleY="76201" custLinFactNeighborX="-7612" custLinFactNeighborY="-3716">
        <dgm:presLayoutVars>
          <dgm:bulletEnabled val="1"/>
        </dgm:presLayoutVars>
      </dgm:prSet>
      <dgm:spPr/>
    </dgm:pt>
    <dgm:pt modelId="{380C543F-E2E8-42EB-B048-295B30E7C8E9}" type="pres">
      <dgm:prSet presAssocID="{59A0B26A-2973-451B-9ADA-6468D9C1A82E}" presName="childTextHidden" presStyleLbl="bgAccFollowNode1" presStyleIdx="0" presStyleCnt="4"/>
      <dgm:spPr/>
    </dgm:pt>
    <dgm:pt modelId="{A22C45DC-702F-4EA9-B2CC-7E7044F36D89}" type="pres">
      <dgm:prSet presAssocID="{59A0B26A-2973-451B-9ADA-6468D9C1A82E}" presName="parentText" presStyleLbl="node1" presStyleIdx="0" presStyleCnt="4" custScaleX="97416" custLinFactNeighborX="-26079" custLinFactNeighborY="-11386">
        <dgm:presLayoutVars>
          <dgm:chMax val="1"/>
          <dgm:bulletEnabled val="1"/>
        </dgm:presLayoutVars>
      </dgm:prSet>
      <dgm:spPr/>
    </dgm:pt>
    <dgm:pt modelId="{1BEDC9B2-AC2E-4716-B8BE-C14BB1858910}" type="pres">
      <dgm:prSet presAssocID="{59A0B26A-2973-451B-9ADA-6468D9C1A82E}" presName="aSpace" presStyleCnt="0"/>
      <dgm:spPr/>
    </dgm:pt>
    <dgm:pt modelId="{46F5A4C0-2E8E-435E-9717-49C995F560B5}" type="pres">
      <dgm:prSet presAssocID="{8159643A-818D-4545-AFE5-29FC064B1AAA}" presName="compNode" presStyleCnt="0"/>
      <dgm:spPr/>
    </dgm:pt>
    <dgm:pt modelId="{379EF242-F371-473E-B40D-4836E6DEA816}" type="pres">
      <dgm:prSet presAssocID="{8159643A-818D-4545-AFE5-29FC064B1AAA}" presName="noGeometry" presStyleCnt="0"/>
      <dgm:spPr/>
    </dgm:pt>
    <dgm:pt modelId="{C4DE8F6C-FDF3-4BCA-881E-1DCE4D2A352F}" type="pres">
      <dgm:prSet presAssocID="{8159643A-818D-4545-AFE5-29FC064B1AAA}" presName="childTextVisible" presStyleLbl="bgAccFollowNode1" presStyleIdx="1" presStyleCnt="4" custScaleX="85131" custScaleY="60598" custLinFactNeighborX="-8165" custLinFactNeighborY="-2461">
        <dgm:presLayoutVars>
          <dgm:bulletEnabled val="1"/>
        </dgm:presLayoutVars>
      </dgm:prSet>
      <dgm:spPr/>
    </dgm:pt>
    <dgm:pt modelId="{B946EFAF-0E60-4192-8EA1-6BDC684A5273}" type="pres">
      <dgm:prSet presAssocID="{8159643A-818D-4545-AFE5-29FC064B1AAA}" presName="childTextHidden" presStyleLbl="bgAccFollowNode1" presStyleIdx="1" presStyleCnt="4"/>
      <dgm:spPr/>
    </dgm:pt>
    <dgm:pt modelId="{D8327628-8BBB-466D-8F67-56B9E48DDE2C}" type="pres">
      <dgm:prSet presAssocID="{8159643A-818D-4545-AFE5-29FC064B1AAA}" presName="parentText" presStyleLbl="node1" presStyleIdx="1" presStyleCnt="4" custLinFactNeighborX="-29430" custLinFactNeighborY="-755">
        <dgm:presLayoutVars>
          <dgm:chMax val="1"/>
          <dgm:bulletEnabled val="1"/>
        </dgm:presLayoutVars>
      </dgm:prSet>
      <dgm:spPr/>
    </dgm:pt>
    <dgm:pt modelId="{A21C7757-61F9-4144-89D7-A4E4F10D8326}" type="pres">
      <dgm:prSet presAssocID="{8159643A-818D-4545-AFE5-29FC064B1AAA}" presName="aSpace" presStyleCnt="0"/>
      <dgm:spPr/>
    </dgm:pt>
    <dgm:pt modelId="{C8B1E560-8216-433A-9680-74E38E3F0B00}" type="pres">
      <dgm:prSet presAssocID="{11173297-B697-4A11-9EAC-E45317C547A3}" presName="compNode" presStyleCnt="0"/>
      <dgm:spPr/>
    </dgm:pt>
    <dgm:pt modelId="{E713F426-5288-426A-AA60-47F6FCEC29F8}" type="pres">
      <dgm:prSet presAssocID="{11173297-B697-4A11-9EAC-E45317C547A3}" presName="noGeometry" presStyleCnt="0"/>
      <dgm:spPr/>
    </dgm:pt>
    <dgm:pt modelId="{00001270-A787-46E0-810F-42FC4F018DF3}" type="pres">
      <dgm:prSet presAssocID="{11173297-B697-4A11-9EAC-E45317C547A3}" presName="childTextVisible" presStyleLbl="bgAccFollowNode1" presStyleIdx="2" presStyleCnt="4" custScaleX="85870" custScaleY="75870" custLinFactNeighborX="1918" custLinFactNeighborY="-2898">
        <dgm:presLayoutVars>
          <dgm:bulletEnabled val="1"/>
        </dgm:presLayoutVars>
      </dgm:prSet>
      <dgm:spPr/>
    </dgm:pt>
    <dgm:pt modelId="{353C0BAA-1468-4873-868E-25F3C42C0CBE}" type="pres">
      <dgm:prSet presAssocID="{11173297-B697-4A11-9EAC-E45317C547A3}" presName="childTextHidden" presStyleLbl="bgAccFollowNode1" presStyleIdx="2" presStyleCnt="4"/>
      <dgm:spPr/>
    </dgm:pt>
    <dgm:pt modelId="{D64E28F6-4B84-409F-AF22-A375D6BC6845}" type="pres">
      <dgm:prSet presAssocID="{11173297-B697-4A11-9EAC-E45317C547A3}" presName="parentText" presStyleLbl="node1" presStyleIdx="2" presStyleCnt="4" custLinFactNeighborX="-11650" custLinFactNeighborY="-2388">
        <dgm:presLayoutVars>
          <dgm:chMax val="1"/>
          <dgm:bulletEnabled val="1"/>
        </dgm:presLayoutVars>
      </dgm:prSet>
      <dgm:spPr/>
    </dgm:pt>
    <dgm:pt modelId="{3BFAC0F9-A1D1-4CBC-A48A-EB03B3C00C95}" type="pres">
      <dgm:prSet presAssocID="{11173297-B697-4A11-9EAC-E45317C547A3}" presName="aSpace" presStyleCnt="0"/>
      <dgm:spPr/>
    </dgm:pt>
    <dgm:pt modelId="{6C522594-DFBF-4C89-BB8C-6910AAB91E89}" type="pres">
      <dgm:prSet presAssocID="{1DCDEFE1-DC46-4FD2-82C6-FD9DD3116FD2}" presName="compNode" presStyleCnt="0"/>
      <dgm:spPr/>
    </dgm:pt>
    <dgm:pt modelId="{A0638807-988B-4E3D-987B-D66FB81DB875}" type="pres">
      <dgm:prSet presAssocID="{1DCDEFE1-DC46-4FD2-82C6-FD9DD3116FD2}" presName="noGeometry" presStyleCnt="0"/>
      <dgm:spPr/>
    </dgm:pt>
    <dgm:pt modelId="{AF2D8339-6978-4017-80CC-CEBFFCCF9F3B}" type="pres">
      <dgm:prSet presAssocID="{1DCDEFE1-DC46-4FD2-82C6-FD9DD3116FD2}" presName="childTextVisible" presStyleLbl="bgAccFollowNode1" presStyleIdx="3" presStyleCnt="4" custScaleX="76457" custScaleY="82760" custLinFactNeighborX="17305" custLinFactNeighborY="-492">
        <dgm:presLayoutVars>
          <dgm:bulletEnabled val="1"/>
        </dgm:presLayoutVars>
      </dgm:prSet>
      <dgm:spPr/>
    </dgm:pt>
    <dgm:pt modelId="{CC711514-63BC-475F-9DA5-6150968253B6}" type="pres">
      <dgm:prSet presAssocID="{1DCDEFE1-DC46-4FD2-82C6-FD9DD3116FD2}" presName="childTextHidden" presStyleLbl="bgAccFollowNode1" presStyleIdx="3" presStyleCnt="4"/>
      <dgm:spPr/>
    </dgm:pt>
    <dgm:pt modelId="{A85F3D22-53A6-4AFD-855F-34789E13A72B}" type="pres">
      <dgm:prSet presAssocID="{1DCDEFE1-DC46-4FD2-82C6-FD9DD3116FD2}" presName="parentText" presStyleLbl="node1" presStyleIdx="3" presStyleCnt="4" custLinFactNeighborX="29228" custLinFactNeighborY="-4399">
        <dgm:presLayoutVars>
          <dgm:chMax val="1"/>
          <dgm:bulletEnabled val="1"/>
        </dgm:presLayoutVars>
      </dgm:prSet>
      <dgm:spPr/>
    </dgm:pt>
  </dgm:ptLst>
  <dgm:cxnLst>
    <dgm:cxn modelId="{F74DA905-F28A-46AF-9453-C66C45ACC497}" type="presOf" srcId="{D416B812-5813-4F6B-9392-579E4A2C6B2D}" destId="{353C0BAA-1468-4873-868E-25F3C42C0CBE}" srcOrd="1" destOrd="2" presId="urn:microsoft.com/office/officeart/2005/8/layout/hProcess6"/>
    <dgm:cxn modelId="{D9DD0A07-3DE1-4FDB-9228-533E0FAB48D9}" srcId="{AAD4E0A1-2FAA-4C4F-A963-A18676DD2709}" destId="{8159643A-818D-4545-AFE5-29FC064B1AAA}" srcOrd="1" destOrd="0" parTransId="{2AC99ED1-74BC-44F4-AB57-AD4179C7D85F}" sibTransId="{384C38D0-1DF9-4571-8437-3CD10BEF2AAE}"/>
    <dgm:cxn modelId="{509EE40C-457A-407B-92BD-0833943616D7}" type="presOf" srcId="{1DCDEFE1-DC46-4FD2-82C6-FD9DD3116FD2}" destId="{A85F3D22-53A6-4AFD-855F-34789E13A72B}" srcOrd="0" destOrd="0" presId="urn:microsoft.com/office/officeart/2005/8/layout/hProcess6"/>
    <dgm:cxn modelId="{D2AC6112-C78E-4546-9451-EA5A6C2FD190}" type="presOf" srcId="{89782AC2-59EC-47CF-B602-6BC5B9B47E85}" destId="{C4DE8F6C-FDF3-4BCA-881E-1DCE4D2A352F}" srcOrd="0" destOrd="1" presId="urn:microsoft.com/office/officeart/2005/8/layout/hProcess6"/>
    <dgm:cxn modelId="{67836923-55F9-40CE-91A6-D8C766C62CA1}" type="presOf" srcId="{2785546E-9B19-4EA5-AD39-12EA8BF859BC}" destId="{CC711514-63BC-475F-9DA5-6150968253B6}" srcOrd="1" destOrd="0" presId="urn:microsoft.com/office/officeart/2005/8/layout/hProcess6"/>
    <dgm:cxn modelId="{DBA9E32E-CDF7-43B4-8128-4EB53BB06578}" type="presOf" srcId="{A5F3A565-F1A9-4263-BA1F-374C68AB041C}" destId="{B946EFAF-0E60-4192-8EA1-6BDC684A5273}" srcOrd="1" destOrd="0" presId="urn:microsoft.com/office/officeart/2005/8/layout/hProcess6"/>
    <dgm:cxn modelId="{057AF92F-2A61-417B-9624-B091128A99D9}" srcId="{1DCDEFE1-DC46-4FD2-82C6-FD9DD3116FD2}" destId="{2785546E-9B19-4EA5-AD39-12EA8BF859BC}" srcOrd="0" destOrd="0" parTransId="{85D94544-BAEC-40C0-BAD3-FBE8D13C9977}" sibTransId="{A159FDC1-CBF0-4CDE-9536-DCFFCD00AE5C}"/>
    <dgm:cxn modelId="{5674DB32-52A8-4AD6-91A2-851D4F5D774E}" srcId="{8159643A-818D-4545-AFE5-29FC064B1AAA}" destId="{A5F3A565-F1A9-4263-BA1F-374C68AB041C}" srcOrd="0" destOrd="0" parTransId="{BC9CEAF5-0740-4D16-9B53-CFBE32998C15}" sibTransId="{E138BD27-CD5F-4B72-9EE7-AFCFDA324151}"/>
    <dgm:cxn modelId="{4CC4B05E-12F4-4ADC-B992-FECE7EE66BA7}" type="presOf" srcId="{EFA50C6C-022A-4BE7-B363-CC5944231205}" destId="{BE1B5643-F1C5-481F-A0DC-F2ADF41D5712}" srcOrd="0" destOrd="0" presId="urn:microsoft.com/office/officeart/2005/8/layout/hProcess6"/>
    <dgm:cxn modelId="{E8E32460-2E2E-413D-BB10-E4706FEF51ED}" type="presOf" srcId="{388BDCB2-DCDF-44F3-8324-AEB38FDDBDD1}" destId="{353C0BAA-1468-4873-868E-25F3C42C0CBE}" srcOrd="1" destOrd="0" presId="urn:microsoft.com/office/officeart/2005/8/layout/hProcess6"/>
    <dgm:cxn modelId="{903E7842-568C-4C88-B946-100DF0F0731A}" srcId="{AAD4E0A1-2FAA-4C4F-A963-A18676DD2709}" destId="{1DCDEFE1-DC46-4FD2-82C6-FD9DD3116FD2}" srcOrd="3" destOrd="0" parTransId="{9032B5FD-9D27-4F51-9797-609F5FE6D0C4}" sibTransId="{5B753500-3E9D-4AF1-A8AD-E29223098B0B}"/>
    <dgm:cxn modelId="{15679968-8B1F-4640-8235-8F49F03C1392}" type="presOf" srcId="{59A0B26A-2973-451B-9ADA-6468D9C1A82E}" destId="{A22C45DC-702F-4EA9-B2CC-7E7044F36D89}" srcOrd="0" destOrd="0" presId="urn:microsoft.com/office/officeart/2005/8/layout/hProcess6"/>
    <dgm:cxn modelId="{F7EA216A-8EED-4AEA-8470-B1B8F045C9C9}" srcId="{11173297-B697-4A11-9EAC-E45317C547A3}" destId="{388BDCB2-DCDF-44F3-8324-AEB38FDDBDD1}" srcOrd="0" destOrd="0" parTransId="{37941136-BD0B-4BA2-AB30-C59B281AC064}" sibTransId="{3E43BD3A-DE7D-4F87-8DF8-BE45D9E99A98}"/>
    <dgm:cxn modelId="{3B32756D-B3E5-411D-8FF5-9443D03E0512}" srcId="{AAD4E0A1-2FAA-4C4F-A963-A18676DD2709}" destId="{59A0B26A-2973-451B-9ADA-6468D9C1A82E}" srcOrd="0" destOrd="0" parTransId="{485F4D2F-583A-4E49-8439-7E9505C9635E}" sibTransId="{82DF06A8-49E6-4C50-8190-748A5D28FD6E}"/>
    <dgm:cxn modelId="{50D94755-6CCA-41FB-B583-645ED8730AA0}" type="presOf" srcId="{A5F3A565-F1A9-4263-BA1F-374C68AB041C}" destId="{C4DE8F6C-FDF3-4BCA-881E-1DCE4D2A352F}" srcOrd="0" destOrd="0" presId="urn:microsoft.com/office/officeart/2005/8/layout/hProcess6"/>
    <dgm:cxn modelId="{52EA6B76-EB2B-4988-A717-BA611D6CA7E1}" srcId="{11173297-B697-4A11-9EAC-E45317C547A3}" destId="{D416B812-5813-4F6B-9392-579E4A2C6B2D}" srcOrd="2" destOrd="0" parTransId="{16FE000F-162F-4DF6-95A1-1066CD04C980}" sibTransId="{1A89C8C5-A370-40FC-B769-B8B04CA067AC}"/>
    <dgm:cxn modelId="{F7E24D59-9532-4E70-A381-FD77E8E3792F}" srcId="{59A0B26A-2973-451B-9ADA-6468D9C1A82E}" destId="{EFA50C6C-022A-4BE7-B363-CC5944231205}" srcOrd="0" destOrd="0" parTransId="{2DCDB026-5A6D-4F6F-854C-5F88D23D2A99}" sibTransId="{1640FBF7-6D83-46D6-9A14-66833FCD0185}"/>
    <dgm:cxn modelId="{A48E625A-92A8-475E-AF0C-5243B544ACB2}" srcId="{8159643A-818D-4545-AFE5-29FC064B1AAA}" destId="{30D49802-37CC-4508-98BF-1D3FD2D895EA}" srcOrd="2" destOrd="0" parTransId="{3B619D72-B986-420A-BF76-AAF79B9A33E2}" sibTransId="{3B05F2B4-D41A-4C8A-A1E3-AE3C0AD40643}"/>
    <dgm:cxn modelId="{50DBFC89-6B2B-4581-88CB-54DC3DC313E2}" type="presOf" srcId="{30D49802-37CC-4508-98BF-1D3FD2D895EA}" destId="{C4DE8F6C-FDF3-4BCA-881E-1DCE4D2A352F}" srcOrd="0" destOrd="2" presId="urn:microsoft.com/office/officeart/2005/8/layout/hProcess6"/>
    <dgm:cxn modelId="{09464393-9B2D-4909-A9E3-AD575B5C085A}" type="presOf" srcId="{89782AC2-59EC-47CF-B602-6BC5B9B47E85}" destId="{B946EFAF-0E60-4192-8EA1-6BDC684A5273}" srcOrd="1" destOrd="1" presId="urn:microsoft.com/office/officeart/2005/8/layout/hProcess6"/>
    <dgm:cxn modelId="{BC42D59F-EF8B-4842-8C2A-1485E412671F}" type="presOf" srcId="{11173297-B697-4A11-9EAC-E45317C547A3}" destId="{D64E28F6-4B84-409F-AF22-A375D6BC6845}" srcOrd="0" destOrd="0" presId="urn:microsoft.com/office/officeart/2005/8/layout/hProcess6"/>
    <dgm:cxn modelId="{6DA30AB5-79D6-433F-A900-D717E4BC3335}" type="presOf" srcId="{B0B2F088-5259-4BA6-AEB7-8E3514225D53}" destId="{353C0BAA-1468-4873-868E-25F3C42C0CBE}" srcOrd="1" destOrd="1" presId="urn:microsoft.com/office/officeart/2005/8/layout/hProcess6"/>
    <dgm:cxn modelId="{32EC14C0-27DE-44D4-A3BD-AD322F91C7AC}" type="presOf" srcId="{8159643A-818D-4545-AFE5-29FC064B1AAA}" destId="{D8327628-8BBB-466D-8F67-56B9E48DDE2C}" srcOrd="0" destOrd="0" presId="urn:microsoft.com/office/officeart/2005/8/layout/hProcess6"/>
    <dgm:cxn modelId="{5E9C17C0-602F-4202-B391-FB94C63CC9CC}" type="presOf" srcId="{AAD4E0A1-2FAA-4C4F-A963-A18676DD2709}" destId="{8EE7445F-7ED1-49A2-A42A-3E542145C774}" srcOrd="0" destOrd="0" presId="urn:microsoft.com/office/officeart/2005/8/layout/hProcess6"/>
    <dgm:cxn modelId="{0CAB7BC5-8E45-4A61-88A8-57F311434C58}" type="presOf" srcId="{EFA50C6C-022A-4BE7-B363-CC5944231205}" destId="{380C543F-E2E8-42EB-B048-295B30E7C8E9}" srcOrd="1" destOrd="0" presId="urn:microsoft.com/office/officeart/2005/8/layout/hProcess6"/>
    <dgm:cxn modelId="{65FC42C6-6FA6-4E17-A743-264DC3FA68F9}" srcId="{8159643A-818D-4545-AFE5-29FC064B1AAA}" destId="{89782AC2-59EC-47CF-B602-6BC5B9B47E85}" srcOrd="1" destOrd="0" parTransId="{AEDEA9E5-3CD6-4420-A1EE-5DF993917BDB}" sibTransId="{77452D58-2462-499D-B9A8-86066B64BD50}"/>
    <dgm:cxn modelId="{71BF47C8-4202-406F-B0D8-48255B1BB308}" type="presOf" srcId="{30D49802-37CC-4508-98BF-1D3FD2D895EA}" destId="{B946EFAF-0E60-4192-8EA1-6BDC684A5273}" srcOrd="1" destOrd="2" presId="urn:microsoft.com/office/officeart/2005/8/layout/hProcess6"/>
    <dgm:cxn modelId="{9BE715CD-BD4A-4A9F-A076-1AD9E707B6EC}" type="presOf" srcId="{2785546E-9B19-4EA5-AD39-12EA8BF859BC}" destId="{AF2D8339-6978-4017-80CC-CEBFFCCF9F3B}" srcOrd="0" destOrd="0" presId="urn:microsoft.com/office/officeart/2005/8/layout/hProcess6"/>
    <dgm:cxn modelId="{43F3D7D1-2F38-4503-88F7-F3236918DBF5}" srcId="{11173297-B697-4A11-9EAC-E45317C547A3}" destId="{B0B2F088-5259-4BA6-AEB7-8E3514225D53}" srcOrd="1" destOrd="0" parTransId="{39D96B4A-1A20-4050-B09F-CF5B8ADC0934}" sibTransId="{87E1343C-906C-45C2-8F9C-1118C760706B}"/>
    <dgm:cxn modelId="{9A31E3DF-A23B-4E93-8896-D758DBB79180}" type="presOf" srcId="{388BDCB2-DCDF-44F3-8324-AEB38FDDBDD1}" destId="{00001270-A787-46E0-810F-42FC4F018DF3}" srcOrd="0" destOrd="0" presId="urn:microsoft.com/office/officeart/2005/8/layout/hProcess6"/>
    <dgm:cxn modelId="{AACD8AE7-C1BF-45C4-B108-EB068E8DE840}" type="presOf" srcId="{B0B2F088-5259-4BA6-AEB7-8E3514225D53}" destId="{00001270-A787-46E0-810F-42FC4F018DF3}" srcOrd="0" destOrd="1" presId="urn:microsoft.com/office/officeart/2005/8/layout/hProcess6"/>
    <dgm:cxn modelId="{52632EF4-DB25-459C-BD4F-EFD1891E951E}" type="presOf" srcId="{D416B812-5813-4F6B-9392-579E4A2C6B2D}" destId="{00001270-A787-46E0-810F-42FC4F018DF3}" srcOrd="0" destOrd="2" presId="urn:microsoft.com/office/officeart/2005/8/layout/hProcess6"/>
    <dgm:cxn modelId="{6C7779F4-FD69-4B67-B910-A8608F5BFD91}" srcId="{AAD4E0A1-2FAA-4C4F-A963-A18676DD2709}" destId="{11173297-B697-4A11-9EAC-E45317C547A3}" srcOrd="2" destOrd="0" parTransId="{04B33EEE-24D9-46D5-87A7-153B2EA6E29D}" sibTransId="{F44242F6-86F1-4EA1-8BA3-3748696B9D36}"/>
    <dgm:cxn modelId="{944BD026-4116-4835-9D43-35865EDA8635}" type="presParOf" srcId="{8EE7445F-7ED1-49A2-A42A-3E542145C774}" destId="{2B3BB1C9-B8B1-4B81-87D1-9D38D462CA28}" srcOrd="0" destOrd="0" presId="urn:microsoft.com/office/officeart/2005/8/layout/hProcess6"/>
    <dgm:cxn modelId="{80983714-FC3D-4B50-A7CF-83619C58B96A}" type="presParOf" srcId="{2B3BB1C9-B8B1-4B81-87D1-9D38D462CA28}" destId="{A964C329-5C55-40FA-AD9C-B03543D5C59C}" srcOrd="0" destOrd="0" presId="urn:microsoft.com/office/officeart/2005/8/layout/hProcess6"/>
    <dgm:cxn modelId="{83692E9A-E6FC-48D8-B101-DECF1628AB32}" type="presParOf" srcId="{2B3BB1C9-B8B1-4B81-87D1-9D38D462CA28}" destId="{BE1B5643-F1C5-481F-A0DC-F2ADF41D5712}" srcOrd="1" destOrd="0" presId="urn:microsoft.com/office/officeart/2005/8/layout/hProcess6"/>
    <dgm:cxn modelId="{AD9B09A9-0E0E-4978-93ED-C2DFF907C6EF}" type="presParOf" srcId="{2B3BB1C9-B8B1-4B81-87D1-9D38D462CA28}" destId="{380C543F-E2E8-42EB-B048-295B30E7C8E9}" srcOrd="2" destOrd="0" presId="urn:microsoft.com/office/officeart/2005/8/layout/hProcess6"/>
    <dgm:cxn modelId="{AE17A476-A3E7-4C2D-9948-EA17FB332B90}" type="presParOf" srcId="{2B3BB1C9-B8B1-4B81-87D1-9D38D462CA28}" destId="{A22C45DC-702F-4EA9-B2CC-7E7044F36D89}" srcOrd="3" destOrd="0" presId="urn:microsoft.com/office/officeart/2005/8/layout/hProcess6"/>
    <dgm:cxn modelId="{49AF0612-2890-4576-B45C-0F83314383B4}" type="presParOf" srcId="{8EE7445F-7ED1-49A2-A42A-3E542145C774}" destId="{1BEDC9B2-AC2E-4716-B8BE-C14BB1858910}" srcOrd="1" destOrd="0" presId="urn:microsoft.com/office/officeart/2005/8/layout/hProcess6"/>
    <dgm:cxn modelId="{D7A0B132-ECAE-4A67-AB9D-BDDA629A2599}" type="presParOf" srcId="{8EE7445F-7ED1-49A2-A42A-3E542145C774}" destId="{46F5A4C0-2E8E-435E-9717-49C995F560B5}" srcOrd="2" destOrd="0" presId="urn:microsoft.com/office/officeart/2005/8/layout/hProcess6"/>
    <dgm:cxn modelId="{EF0E012A-EE93-4E00-842C-0DEC18C987F2}" type="presParOf" srcId="{46F5A4C0-2E8E-435E-9717-49C995F560B5}" destId="{379EF242-F371-473E-B40D-4836E6DEA816}" srcOrd="0" destOrd="0" presId="urn:microsoft.com/office/officeart/2005/8/layout/hProcess6"/>
    <dgm:cxn modelId="{BE5765D8-5C60-40E0-9505-092866104A26}" type="presParOf" srcId="{46F5A4C0-2E8E-435E-9717-49C995F560B5}" destId="{C4DE8F6C-FDF3-4BCA-881E-1DCE4D2A352F}" srcOrd="1" destOrd="0" presId="urn:microsoft.com/office/officeart/2005/8/layout/hProcess6"/>
    <dgm:cxn modelId="{2C28D4AD-CB71-43B9-9D12-918FC131582C}" type="presParOf" srcId="{46F5A4C0-2E8E-435E-9717-49C995F560B5}" destId="{B946EFAF-0E60-4192-8EA1-6BDC684A5273}" srcOrd="2" destOrd="0" presId="urn:microsoft.com/office/officeart/2005/8/layout/hProcess6"/>
    <dgm:cxn modelId="{8CCA2284-72EB-4F43-9CFD-C189B9E27B05}" type="presParOf" srcId="{46F5A4C0-2E8E-435E-9717-49C995F560B5}" destId="{D8327628-8BBB-466D-8F67-56B9E48DDE2C}" srcOrd="3" destOrd="0" presId="urn:microsoft.com/office/officeart/2005/8/layout/hProcess6"/>
    <dgm:cxn modelId="{92944907-8A53-4788-B55F-243A5798A0FF}" type="presParOf" srcId="{8EE7445F-7ED1-49A2-A42A-3E542145C774}" destId="{A21C7757-61F9-4144-89D7-A4E4F10D8326}" srcOrd="3" destOrd="0" presId="urn:microsoft.com/office/officeart/2005/8/layout/hProcess6"/>
    <dgm:cxn modelId="{266E2B23-54DD-4BFB-8EB5-BF4E6FD15972}" type="presParOf" srcId="{8EE7445F-7ED1-49A2-A42A-3E542145C774}" destId="{C8B1E560-8216-433A-9680-74E38E3F0B00}" srcOrd="4" destOrd="0" presId="urn:microsoft.com/office/officeart/2005/8/layout/hProcess6"/>
    <dgm:cxn modelId="{25E2E8D7-CB22-4806-BB86-4BA19B7A52C6}" type="presParOf" srcId="{C8B1E560-8216-433A-9680-74E38E3F0B00}" destId="{E713F426-5288-426A-AA60-47F6FCEC29F8}" srcOrd="0" destOrd="0" presId="urn:microsoft.com/office/officeart/2005/8/layout/hProcess6"/>
    <dgm:cxn modelId="{CFED50DC-A9BA-4821-B30A-198D18A8FF61}" type="presParOf" srcId="{C8B1E560-8216-433A-9680-74E38E3F0B00}" destId="{00001270-A787-46E0-810F-42FC4F018DF3}" srcOrd="1" destOrd="0" presId="urn:microsoft.com/office/officeart/2005/8/layout/hProcess6"/>
    <dgm:cxn modelId="{34A95CDE-D7B7-42BA-9817-357345A8D59F}" type="presParOf" srcId="{C8B1E560-8216-433A-9680-74E38E3F0B00}" destId="{353C0BAA-1468-4873-868E-25F3C42C0CBE}" srcOrd="2" destOrd="0" presId="urn:microsoft.com/office/officeart/2005/8/layout/hProcess6"/>
    <dgm:cxn modelId="{7D2384B7-A94A-4178-B449-B6CAFF5F4DD4}" type="presParOf" srcId="{C8B1E560-8216-433A-9680-74E38E3F0B00}" destId="{D64E28F6-4B84-409F-AF22-A375D6BC6845}" srcOrd="3" destOrd="0" presId="urn:microsoft.com/office/officeart/2005/8/layout/hProcess6"/>
    <dgm:cxn modelId="{15ED7EE1-52AA-40B8-B803-BDDB963F7ABB}" type="presParOf" srcId="{8EE7445F-7ED1-49A2-A42A-3E542145C774}" destId="{3BFAC0F9-A1D1-4CBC-A48A-EB03B3C00C95}" srcOrd="5" destOrd="0" presId="urn:microsoft.com/office/officeart/2005/8/layout/hProcess6"/>
    <dgm:cxn modelId="{CF7F1824-C4D5-461C-B6EF-4CD656F9B962}" type="presParOf" srcId="{8EE7445F-7ED1-49A2-A42A-3E542145C774}" destId="{6C522594-DFBF-4C89-BB8C-6910AAB91E89}" srcOrd="6" destOrd="0" presId="urn:microsoft.com/office/officeart/2005/8/layout/hProcess6"/>
    <dgm:cxn modelId="{702E8175-45C1-47FF-ADC4-07E6D102B351}" type="presParOf" srcId="{6C522594-DFBF-4C89-BB8C-6910AAB91E89}" destId="{A0638807-988B-4E3D-987B-D66FB81DB875}" srcOrd="0" destOrd="0" presId="urn:microsoft.com/office/officeart/2005/8/layout/hProcess6"/>
    <dgm:cxn modelId="{2D871C61-990D-40FC-B5B8-7F3858BAC90B}" type="presParOf" srcId="{6C522594-DFBF-4C89-BB8C-6910AAB91E89}" destId="{AF2D8339-6978-4017-80CC-CEBFFCCF9F3B}" srcOrd="1" destOrd="0" presId="urn:microsoft.com/office/officeart/2005/8/layout/hProcess6"/>
    <dgm:cxn modelId="{610370D9-961F-4156-8097-C547C3B51E05}" type="presParOf" srcId="{6C522594-DFBF-4C89-BB8C-6910AAB91E89}" destId="{CC711514-63BC-475F-9DA5-6150968253B6}" srcOrd="2" destOrd="0" presId="urn:microsoft.com/office/officeart/2005/8/layout/hProcess6"/>
    <dgm:cxn modelId="{C0DF695F-D88B-4283-AA7F-6ECA6595AF4E}" type="presParOf" srcId="{6C522594-DFBF-4C89-BB8C-6910AAB91E89}" destId="{A85F3D22-53A6-4AFD-855F-34789E13A72B}" srcOrd="3" destOrd="0" presId="urn:microsoft.com/office/officeart/2005/8/layout/hProcess6"/>
  </dgm:cxnLst>
  <dgm:bg>
    <a:solidFill>
      <a:schemeClr val="accent1">
        <a:lumMod val="40000"/>
        <a:lumOff val="6000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1B5643-F1C5-481F-A0DC-F2ADF41D5712}">
      <dsp:nvSpPr>
        <dsp:cNvPr id="0" name=""/>
        <dsp:cNvSpPr/>
      </dsp:nvSpPr>
      <dsp:spPr>
        <a:xfrm>
          <a:off x="861725" y="139488"/>
          <a:ext cx="1530602" cy="1298855"/>
        </a:xfrm>
        <a:prstGeom prst="rightArrow">
          <a:avLst>
            <a:gd name="adj1" fmla="val 70000"/>
            <a:gd name="adj2" fmla="val 50000"/>
          </a:avLst>
        </a:prstGeom>
        <a:solidFill>
          <a:schemeClr val="dk2">
            <a:alpha val="90000"/>
            <a:tint val="40000"/>
            <a:hueOff val="0"/>
            <a:satOff val="0"/>
            <a:lumOff val="0"/>
            <a:alphaOff val="0"/>
          </a:schemeClr>
        </a:solidFill>
        <a:ln w="12700" cap="rnd" cmpd="sng" algn="ctr">
          <a:solidFill>
            <a:schemeClr val="dk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5240" tIns="3810" rIns="7620" bIns="3810" numCol="1" spcCol="1270" anchor="ctr" anchorCtr="0">
          <a:noAutofit/>
        </a:bodyPr>
        <a:lstStyle/>
        <a:p>
          <a:pPr marL="0" lvl="0" indent="0" algn="l" defTabSz="266700">
            <a:lnSpc>
              <a:spcPct val="90000"/>
            </a:lnSpc>
            <a:spcBef>
              <a:spcPct val="0"/>
            </a:spcBef>
            <a:spcAft>
              <a:spcPct val="35000"/>
            </a:spcAft>
            <a:buNone/>
          </a:pPr>
          <a:r>
            <a:rPr lang="en-US" sz="600" kern="1200" dirty="0"/>
            <a:t>-HRS establishment with one production line for isolation Gown </a:t>
          </a:r>
        </a:p>
        <a:p>
          <a:pPr marL="0" lvl="0" indent="0" algn="l" defTabSz="266700">
            <a:lnSpc>
              <a:spcPct val="90000"/>
            </a:lnSpc>
            <a:spcBef>
              <a:spcPct val="0"/>
            </a:spcBef>
            <a:spcAft>
              <a:spcPct val="35000"/>
            </a:spcAft>
            <a:buNone/>
          </a:pPr>
          <a:r>
            <a:rPr lang="en-US" sz="600" kern="1200" dirty="0"/>
            <a:t>-Extended 2 new production line for boot cover and hoot cover </a:t>
          </a:r>
        </a:p>
      </dsp:txBody>
      <dsp:txXfrm>
        <a:off x="1244376" y="334316"/>
        <a:ext cx="746169" cy="909199"/>
      </dsp:txXfrm>
    </dsp:sp>
    <dsp:sp modelId="{A22C45DC-702F-4EA9-B2CC-7E7044F36D89}">
      <dsp:nvSpPr>
        <dsp:cNvPr id="0" name=""/>
        <dsp:cNvSpPr/>
      </dsp:nvSpPr>
      <dsp:spPr>
        <a:xfrm>
          <a:off x="71318" y="253754"/>
          <a:ext cx="949787" cy="974980"/>
        </a:xfrm>
        <a:prstGeom prst="ellipse">
          <a:avLst/>
        </a:prstGeom>
        <a:gradFill rotWithShape="0">
          <a:gsLst>
            <a:gs pos="0">
              <a:schemeClr val="dk2">
                <a:hueOff val="0"/>
                <a:satOff val="0"/>
                <a:lumOff val="0"/>
                <a:alphaOff val="0"/>
                <a:tint val="98000"/>
                <a:lumMod val="110000"/>
              </a:schemeClr>
            </a:gs>
            <a:gs pos="84000">
              <a:schemeClr val="dk2">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dirty="0"/>
            <a:t>2020</a:t>
          </a:r>
        </a:p>
      </dsp:txBody>
      <dsp:txXfrm>
        <a:off x="210411" y="396537"/>
        <a:ext cx="671601" cy="689414"/>
      </dsp:txXfrm>
    </dsp:sp>
    <dsp:sp modelId="{C4DE8F6C-FDF3-4BCA-881E-1DCE4D2A352F}">
      <dsp:nvSpPr>
        <dsp:cNvPr id="0" name=""/>
        <dsp:cNvSpPr/>
      </dsp:nvSpPr>
      <dsp:spPr>
        <a:xfrm>
          <a:off x="3353247" y="293857"/>
          <a:ext cx="1660021" cy="1032900"/>
        </a:xfrm>
        <a:prstGeom prst="rightArrow">
          <a:avLst>
            <a:gd name="adj1" fmla="val 70000"/>
            <a:gd name="adj2" fmla="val 50000"/>
          </a:avLst>
        </a:prstGeom>
        <a:solidFill>
          <a:schemeClr val="dk2">
            <a:alpha val="90000"/>
            <a:tint val="40000"/>
            <a:hueOff val="0"/>
            <a:satOff val="0"/>
            <a:lumOff val="0"/>
            <a:alphaOff val="0"/>
          </a:schemeClr>
        </a:solidFill>
        <a:ln w="12700" cap="rnd" cmpd="sng" algn="ctr">
          <a:solidFill>
            <a:schemeClr val="dk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5240" tIns="3810" rIns="7620" bIns="3810" numCol="1" spcCol="1270" anchor="ctr" anchorCtr="0">
          <a:noAutofit/>
        </a:bodyPr>
        <a:lstStyle/>
        <a:p>
          <a:pPr marL="57150" lvl="1" indent="-57150" algn="l" defTabSz="266700">
            <a:lnSpc>
              <a:spcPct val="90000"/>
            </a:lnSpc>
            <a:spcBef>
              <a:spcPct val="0"/>
            </a:spcBef>
            <a:spcAft>
              <a:spcPct val="15000"/>
            </a:spcAft>
            <a:buChar char="•"/>
          </a:pPr>
          <a:endParaRPr lang="en-US" sz="600" kern="1200" dirty="0"/>
        </a:p>
        <a:p>
          <a:pPr marL="57150" lvl="1" indent="-57150" algn="l" defTabSz="266700">
            <a:lnSpc>
              <a:spcPct val="90000"/>
            </a:lnSpc>
            <a:spcBef>
              <a:spcPct val="0"/>
            </a:spcBef>
            <a:spcAft>
              <a:spcPct val="15000"/>
            </a:spcAft>
            <a:buChar char="•"/>
          </a:pPr>
          <a:r>
            <a:rPr lang="en-US" sz="600" kern="1200"/>
            <a:t>- Stablish Helios Sdn  Bhd. </a:t>
          </a:r>
          <a:endParaRPr lang="en-US" sz="600" kern="1200" dirty="0"/>
        </a:p>
        <a:p>
          <a:pPr marL="57150" lvl="1" indent="-57150" algn="l" defTabSz="266700">
            <a:lnSpc>
              <a:spcPct val="90000"/>
            </a:lnSpc>
            <a:spcBef>
              <a:spcPct val="0"/>
            </a:spcBef>
            <a:spcAft>
              <a:spcPct val="15000"/>
            </a:spcAft>
            <a:buChar char="•"/>
          </a:pPr>
          <a:r>
            <a:rPr lang="en-US" sz="600" kern="1200" dirty="0"/>
            <a:t>- Automated existing production line of gown, show cover and hoot cover.                               - MDA and CE certified</a:t>
          </a:r>
        </a:p>
      </dsp:txBody>
      <dsp:txXfrm>
        <a:off x="3768252" y="448792"/>
        <a:ext cx="883501" cy="723030"/>
      </dsp:txXfrm>
    </dsp:sp>
    <dsp:sp modelId="{D8327628-8BBB-466D-8F67-56B9E48DDE2C}">
      <dsp:nvSpPr>
        <dsp:cNvPr id="0" name=""/>
        <dsp:cNvSpPr/>
      </dsp:nvSpPr>
      <dsp:spPr>
        <a:xfrm>
          <a:off x="2593064" y="357404"/>
          <a:ext cx="974980" cy="974980"/>
        </a:xfrm>
        <a:prstGeom prst="ellipse">
          <a:avLst/>
        </a:prstGeom>
        <a:gradFill rotWithShape="0">
          <a:gsLst>
            <a:gs pos="0">
              <a:schemeClr val="dk2">
                <a:hueOff val="0"/>
                <a:satOff val="0"/>
                <a:lumOff val="0"/>
                <a:alphaOff val="0"/>
                <a:tint val="98000"/>
                <a:lumMod val="110000"/>
              </a:schemeClr>
            </a:gs>
            <a:gs pos="84000">
              <a:schemeClr val="dk2">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dirty="0"/>
            <a:t>2021</a:t>
          </a:r>
        </a:p>
      </dsp:txBody>
      <dsp:txXfrm>
        <a:off x="2735847" y="500187"/>
        <a:ext cx="689414" cy="689414"/>
      </dsp:txXfrm>
    </dsp:sp>
    <dsp:sp modelId="{00001270-A787-46E0-810F-42FC4F018DF3}">
      <dsp:nvSpPr>
        <dsp:cNvPr id="0" name=""/>
        <dsp:cNvSpPr/>
      </dsp:nvSpPr>
      <dsp:spPr>
        <a:xfrm>
          <a:off x="6109671" y="156252"/>
          <a:ext cx="1674432" cy="1293213"/>
        </a:xfrm>
        <a:prstGeom prst="rightArrow">
          <a:avLst>
            <a:gd name="adj1" fmla="val 70000"/>
            <a:gd name="adj2" fmla="val 50000"/>
          </a:avLst>
        </a:prstGeom>
        <a:solidFill>
          <a:schemeClr val="dk2">
            <a:alpha val="90000"/>
            <a:tint val="40000"/>
            <a:hueOff val="0"/>
            <a:satOff val="0"/>
            <a:lumOff val="0"/>
            <a:alphaOff val="0"/>
          </a:schemeClr>
        </a:solidFill>
        <a:ln w="12700" cap="rnd" cmpd="sng" algn="ctr">
          <a:solidFill>
            <a:schemeClr val="dk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5240" tIns="3810" rIns="7620" bIns="3810" numCol="1" spcCol="1270" anchor="ctr" anchorCtr="0">
          <a:noAutofit/>
        </a:bodyPr>
        <a:lstStyle/>
        <a:p>
          <a:pPr marL="57150" lvl="1" indent="-57150" algn="l" defTabSz="266700">
            <a:lnSpc>
              <a:spcPct val="90000"/>
            </a:lnSpc>
            <a:spcBef>
              <a:spcPct val="0"/>
            </a:spcBef>
            <a:spcAft>
              <a:spcPct val="15000"/>
            </a:spcAft>
            <a:buFont typeface="Arial" panose="020B0604020202020204" pitchFamily="34" charset="0"/>
            <a:buChar char="•"/>
          </a:pPr>
          <a:endParaRPr lang="en-US" sz="600" kern="1200" dirty="0"/>
        </a:p>
        <a:p>
          <a:pPr marL="57150" lvl="1" indent="-57150" algn="l" defTabSz="266700">
            <a:lnSpc>
              <a:spcPct val="90000"/>
            </a:lnSpc>
            <a:spcBef>
              <a:spcPct val="0"/>
            </a:spcBef>
            <a:spcAft>
              <a:spcPct val="15000"/>
            </a:spcAft>
            <a:buFont typeface="Arial" panose="020B0604020202020204" pitchFamily="34" charset="0"/>
            <a:buChar char="•"/>
          </a:pPr>
          <a:r>
            <a:rPr lang="en-US" sz="600" kern="1200" dirty="0"/>
            <a:t>- Stepping in to overseas market Dubai, Philippines, Indonesia, Taiwan and India.</a:t>
          </a:r>
        </a:p>
        <a:p>
          <a:pPr marL="57150" lvl="1" indent="-57150" algn="l" defTabSz="266700">
            <a:lnSpc>
              <a:spcPct val="90000"/>
            </a:lnSpc>
            <a:spcBef>
              <a:spcPct val="0"/>
            </a:spcBef>
            <a:spcAft>
              <a:spcPct val="15000"/>
            </a:spcAft>
            <a:buFont typeface="Arial" panose="020B0604020202020204" pitchFamily="34" charset="0"/>
            <a:buChar char="•"/>
          </a:pPr>
          <a:r>
            <a:rPr lang="en-US" sz="600" kern="1200" dirty="0"/>
            <a:t>- Sterile  Surgical Gown Manufacturing </a:t>
          </a:r>
          <a:endParaRPr lang="en-MY" sz="600" kern="1200" dirty="0"/>
        </a:p>
      </dsp:txBody>
      <dsp:txXfrm>
        <a:off x="6528279" y="350234"/>
        <a:ext cx="816286" cy="905249"/>
      </dsp:txXfrm>
    </dsp:sp>
    <dsp:sp modelId="{D64E28F6-4B84-409F-AF22-A375D6BC6845}">
      <dsp:nvSpPr>
        <dsp:cNvPr id="0" name=""/>
        <dsp:cNvSpPr/>
      </dsp:nvSpPr>
      <dsp:spPr>
        <a:xfrm>
          <a:off x="5333431" y="341483"/>
          <a:ext cx="974980" cy="974980"/>
        </a:xfrm>
        <a:prstGeom prst="ellipse">
          <a:avLst/>
        </a:prstGeom>
        <a:gradFill rotWithShape="0">
          <a:gsLst>
            <a:gs pos="0">
              <a:schemeClr val="dk2">
                <a:hueOff val="0"/>
                <a:satOff val="0"/>
                <a:lumOff val="0"/>
                <a:alphaOff val="0"/>
                <a:tint val="98000"/>
                <a:lumMod val="110000"/>
              </a:schemeClr>
            </a:gs>
            <a:gs pos="84000">
              <a:schemeClr val="dk2">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dirty="0"/>
            <a:t>2022</a:t>
          </a:r>
        </a:p>
      </dsp:txBody>
      <dsp:txXfrm>
        <a:off x="5476214" y="484266"/>
        <a:ext cx="689414" cy="689414"/>
      </dsp:txXfrm>
    </dsp:sp>
    <dsp:sp modelId="{AF2D8339-6978-4017-80CC-CEBFFCCF9F3B}">
      <dsp:nvSpPr>
        <dsp:cNvPr id="0" name=""/>
        <dsp:cNvSpPr/>
      </dsp:nvSpPr>
      <dsp:spPr>
        <a:xfrm>
          <a:off x="9068502" y="138542"/>
          <a:ext cx="1490882" cy="1410654"/>
        </a:xfrm>
        <a:prstGeom prst="rightArrow">
          <a:avLst>
            <a:gd name="adj1" fmla="val 70000"/>
            <a:gd name="adj2" fmla="val 50000"/>
          </a:avLst>
        </a:prstGeom>
        <a:solidFill>
          <a:schemeClr val="dk2">
            <a:alpha val="90000"/>
            <a:tint val="40000"/>
            <a:hueOff val="0"/>
            <a:satOff val="0"/>
            <a:lumOff val="0"/>
            <a:alphaOff val="0"/>
          </a:schemeClr>
        </a:solidFill>
        <a:ln w="12700" cap="rnd" cmpd="sng" algn="ctr">
          <a:solidFill>
            <a:schemeClr val="dk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860" tIns="5715" rIns="11430" bIns="5715" numCol="1" spcCol="1270" anchor="ctr" anchorCtr="0">
          <a:noAutofit/>
        </a:bodyPr>
        <a:lstStyle/>
        <a:p>
          <a:pPr marL="0" lvl="0" indent="0" algn="l" defTabSz="400050">
            <a:lnSpc>
              <a:spcPct val="90000"/>
            </a:lnSpc>
            <a:spcBef>
              <a:spcPct val="0"/>
            </a:spcBef>
            <a:spcAft>
              <a:spcPct val="35000"/>
            </a:spcAft>
            <a:buNone/>
          </a:pPr>
          <a:r>
            <a:rPr lang="en-US" sz="900" kern="1200" dirty="0"/>
            <a:t>- Expanding our business to South Africa and Middle East  </a:t>
          </a:r>
          <a:endParaRPr lang="en-MY" sz="900" kern="1200" dirty="0"/>
        </a:p>
      </dsp:txBody>
      <dsp:txXfrm>
        <a:off x="9441222" y="350140"/>
        <a:ext cx="726805" cy="987458"/>
      </dsp:txXfrm>
    </dsp:sp>
    <dsp:sp modelId="{A85F3D22-53A6-4AFD-855F-34789E13A72B}">
      <dsp:nvSpPr>
        <dsp:cNvPr id="0" name=""/>
        <dsp:cNvSpPr/>
      </dsp:nvSpPr>
      <dsp:spPr>
        <a:xfrm>
          <a:off x="8298998" y="321876"/>
          <a:ext cx="974980" cy="974980"/>
        </a:xfrm>
        <a:prstGeom prst="ellipse">
          <a:avLst/>
        </a:prstGeom>
        <a:gradFill rotWithShape="0">
          <a:gsLst>
            <a:gs pos="0">
              <a:schemeClr val="dk2">
                <a:hueOff val="0"/>
                <a:satOff val="0"/>
                <a:lumOff val="0"/>
                <a:alphaOff val="0"/>
                <a:tint val="98000"/>
                <a:lumMod val="110000"/>
              </a:schemeClr>
            </a:gs>
            <a:gs pos="84000">
              <a:schemeClr val="dk2">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dirty="0"/>
            <a:t>2023</a:t>
          </a:r>
        </a:p>
      </dsp:txBody>
      <dsp:txXfrm>
        <a:off x="8441781" y="464659"/>
        <a:ext cx="689414" cy="689414"/>
      </dsp:txXfrm>
    </dsp:sp>
  </dsp:spTree>
</dsp:drawing>
</file>

<file path=ppt/diagrams/layout1.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ED291B17-9318-49DB-B28B-6E5994AE9581}" type="datetime1">
              <a:rPr lang="en-US" smtClean="0"/>
              <a:t>7/17/2023</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295861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78DD82B9-B8EE-4375-B6FF-88FA6ABB15D9}" type="datetime1">
              <a:rPr lang="en-US" smtClean="0"/>
              <a:t>7/17/2023</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669906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B2497495-0637-405E-AE64-5CC7506D51F5}" type="datetime1">
              <a:rPr lang="en-US" smtClean="0"/>
              <a:t>7/17/2023</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31224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7/17/2023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37849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7/17/2023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97556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t>7/17/2023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414612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7/17/2023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3505994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D82884F1-FFEA-405F-9602-3DCA865EDA4E}" type="datetime1">
              <a:rPr lang="en-US" smtClean="0"/>
              <a:t>7/17/2023</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020986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7/17/2023</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890517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ED291B17-9318-49DB-B28B-6E5994AE9581}" type="datetime1">
              <a:rPr lang="en-US" smtClean="0"/>
              <a:t>7/17/2023</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3008244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f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image" Target="../media/image10.jfif"/><Relationship Id="rId2" Type="http://schemas.openxmlformats.org/officeDocument/2006/relationships/image" Target="../media/image9.jfif"/><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image" Target="../media/image11.jfif"/></Relationships>
</file>

<file path=ppt/slides/_rels/slide6.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png"/><Relationship Id="rId7" Type="http://schemas.openxmlformats.org/officeDocument/2006/relationships/image" Target="../media/image18.jpeg"/><Relationship Id="rId2" Type="http://schemas.openxmlformats.org/officeDocument/2006/relationships/image" Target="../media/image13.jpg"/><Relationship Id="rId1" Type="http://schemas.openxmlformats.org/officeDocument/2006/relationships/slideLayout" Target="../slideLayouts/slideLayout2.xml"/><Relationship Id="rId6" Type="http://schemas.openxmlformats.org/officeDocument/2006/relationships/image" Target="../media/image17.jpg"/><Relationship Id="rId11" Type="http://schemas.openxmlformats.org/officeDocument/2006/relationships/image" Target="../media/image22.png"/><Relationship Id="rId5" Type="http://schemas.openxmlformats.org/officeDocument/2006/relationships/image" Target="../media/image16.jpg"/><Relationship Id="rId10" Type="http://schemas.openxmlformats.org/officeDocument/2006/relationships/image" Target="../media/image21.jfif"/><Relationship Id="rId4" Type="http://schemas.openxmlformats.org/officeDocument/2006/relationships/image" Target="../media/image15.png"/><Relationship Id="rId9" Type="http://schemas.openxmlformats.org/officeDocument/2006/relationships/image" Target="../media/image20.jpg"/></Relationships>
</file>

<file path=ppt/slides/_rels/slide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42D4960A-896E-4F6B-BF65-B4662AC9DE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Gill Sans MT" panose="020B0502020104020203"/>
              <a:ea typeface="+mn-ea"/>
              <a:cs typeface="+mn-cs"/>
            </a:endParaRPr>
          </a:p>
        </p:txBody>
      </p:sp>
      <p:sp>
        <p:nvSpPr>
          <p:cNvPr id="40" name="Rectangle 39">
            <a:extLst>
              <a:ext uri="{FF2B5EF4-FFF2-40B4-BE49-F238E27FC236}">
                <a16:creationId xmlns:a16="http://schemas.microsoft.com/office/drawing/2014/main" id="{5684944A-8803-462C-84C5-4576C56A77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9870" y="457199"/>
            <a:ext cx="3618827" cy="482246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1C21E816-31F5-48BB-BD02-D15F2F18B48A}"/>
              </a:ext>
            </a:extLst>
          </p:cNvPr>
          <p:cNvSpPr>
            <a:spLocks noGrp="1"/>
          </p:cNvSpPr>
          <p:nvPr>
            <p:ph type="ctrTitle"/>
          </p:nvPr>
        </p:nvSpPr>
        <p:spPr>
          <a:xfrm>
            <a:off x="8139672" y="850791"/>
            <a:ext cx="3618828" cy="4198288"/>
          </a:xfrm>
        </p:spPr>
        <p:txBody>
          <a:bodyPr anchor="ctr">
            <a:normAutofit/>
          </a:bodyPr>
          <a:lstStyle/>
          <a:p>
            <a:pPr algn="ctr"/>
            <a:r>
              <a:rPr lang="en-US" sz="3400" dirty="0">
                <a:solidFill>
                  <a:srgbClr val="FFFFFF"/>
                </a:solidFill>
              </a:rPr>
              <a:t>HELIOS INTERNATIONAL SDN BHD</a:t>
            </a:r>
            <a:r>
              <a:rPr lang="en-US" sz="1000" dirty="0">
                <a:solidFill>
                  <a:srgbClr val="FFFFFF"/>
                </a:solidFill>
              </a:rPr>
              <a:t>(1425451-D)</a:t>
            </a:r>
          </a:p>
        </p:txBody>
      </p:sp>
      <p:sp>
        <p:nvSpPr>
          <p:cNvPr id="42" name="Rectangle 41">
            <a:extLst>
              <a:ext uri="{FF2B5EF4-FFF2-40B4-BE49-F238E27FC236}">
                <a16:creationId xmlns:a16="http://schemas.microsoft.com/office/drawing/2014/main" id="{E07F3B49-8C20-42F5-831D-59306D05F6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9870" y="5367338"/>
            <a:ext cx="3618828" cy="989513"/>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3" name="Subtitle 2">
            <a:extLst>
              <a:ext uri="{FF2B5EF4-FFF2-40B4-BE49-F238E27FC236}">
                <a16:creationId xmlns:a16="http://schemas.microsoft.com/office/drawing/2014/main" id="{835D6E6B-3353-491C-A3C6-F278D6CED8B3}"/>
              </a:ext>
            </a:extLst>
          </p:cNvPr>
          <p:cNvSpPr>
            <a:spLocks noGrp="1"/>
          </p:cNvSpPr>
          <p:nvPr>
            <p:ph type="subTitle" idx="1"/>
          </p:nvPr>
        </p:nvSpPr>
        <p:spPr>
          <a:xfrm>
            <a:off x="8372723" y="5545331"/>
            <a:ext cx="3202016" cy="649222"/>
          </a:xfrm>
          <a:noFill/>
        </p:spPr>
        <p:txBody>
          <a:bodyPr anchor="ctr">
            <a:normAutofit/>
          </a:bodyPr>
          <a:lstStyle/>
          <a:p>
            <a:pPr algn="ctr"/>
            <a:r>
              <a:rPr lang="en-US" sz="1800" dirty="0">
                <a:solidFill>
                  <a:srgbClr val="FFFFFF">
                    <a:alpha val="75000"/>
                  </a:srgbClr>
                </a:solidFill>
              </a:rPr>
              <a:t>Company profile </a:t>
            </a:r>
          </a:p>
        </p:txBody>
      </p:sp>
      <p:pic>
        <p:nvPicPr>
          <p:cNvPr id="7" name="Picture 6">
            <a:extLst>
              <a:ext uri="{FF2B5EF4-FFF2-40B4-BE49-F238E27FC236}">
                <a16:creationId xmlns:a16="http://schemas.microsoft.com/office/drawing/2014/main" id="{EB4C0702-3C63-4BFA-9BA8-FCFE66A553DC}"/>
              </a:ext>
            </a:extLst>
          </p:cNvPr>
          <p:cNvPicPr>
            <a:picLocks noChangeAspect="1"/>
          </p:cNvPicPr>
          <p:nvPr/>
        </p:nvPicPr>
        <p:blipFill>
          <a:blip r:embed="rId2"/>
          <a:stretch>
            <a:fillRect/>
          </a:stretch>
        </p:blipFill>
        <p:spPr>
          <a:xfrm>
            <a:off x="369503" y="373676"/>
            <a:ext cx="7730564" cy="5899652"/>
          </a:xfrm>
          <a:prstGeom prst="rect">
            <a:avLst/>
          </a:prstGeom>
        </p:spPr>
      </p:pic>
      <p:pic>
        <p:nvPicPr>
          <p:cNvPr id="11" name="Picture 10">
            <a:extLst>
              <a:ext uri="{FF2B5EF4-FFF2-40B4-BE49-F238E27FC236}">
                <a16:creationId xmlns:a16="http://schemas.microsoft.com/office/drawing/2014/main" id="{98ADACCC-363B-F545-EFC8-D7CA8AE11F9A}"/>
              </a:ext>
            </a:extLst>
          </p:cNvPr>
          <p:cNvPicPr>
            <a:picLocks noChangeAspect="1"/>
          </p:cNvPicPr>
          <p:nvPr/>
        </p:nvPicPr>
        <p:blipFill>
          <a:blip r:embed="rId3"/>
          <a:stretch>
            <a:fillRect/>
          </a:stretch>
        </p:blipFill>
        <p:spPr>
          <a:xfrm>
            <a:off x="8151786" y="484967"/>
            <a:ext cx="3554993" cy="1621266"/>
          </a:xfrm>
          <a:prstGeom prst="rect">
            <a:avLst/>
          </a:prstGeom>
        </p:spPr>
      </p:pic>
    </p:spTree>
    <p:extLst>
      <p:ext uri="{BB962C8B-B14F-4D97-AF65-F5344CB8AC3E}">
        <p14:creationId xmlns:p14="http://schemas.microsoft.com/office/powerpoint/2010/main" val="24240037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E6E51-79D4-4C7F-BEB8-6A5A1AE19E0D}"/>
              </a:ext>
            </a:extLst>
          </p:cNvPr>
          <p:cNvSpPr>
            <a:spLocks noGrp="1"/>
          </p:cNvSpPr>
          <p:nvPr>
            <p:ph type="title"/>
          </p:nvPr>
        </p:nvSpPr>
        <p:spPr>
          <a:xfrm>
            <a:off x="217207" y="773177"/>
            <a:ext cx="5588789" cy="931336"/>
          </a:xfrm>
        </p:spPr>
        <p:txBody>
          <a:bodyPr>
            <a:normAutofit fontScale="90000"/>
          </a:bodyPr>
          <a:lstStyle/>
          <a:p>
            <a:pPr algn="ctr"/>
            <a:r>
              <a:rPr lang="en-MY" u="sng" dirty="0"/>
              <a:t>Our CURRENT production capacity  </a:t>
            </a:r>
          </a:p>
        </p:txBody>
      </p:sp>
      <p:sp>
        <p:nvSpPr>
          <p:cNvPr id="8" name="TextBox 7">
            <a:extLst>
              <a:ext uri="{FF2B5EF4-FFF2-40B4-BE49-F238E27FC236}">
                <a16:creationId xmlns:a16="http://schemas.microsoft.com/office/drawing/2014/main" id="{71F7ED23-4834-446D-8DD0-8521FB0C14BE}"/>
              </a:ext>
            </a:extLst>
          </p:cNvPr>
          <p:cNvSpPr txBox="1"/>
          <p:nvPr/>
        </p:nvSpPr>
        <p:spPr>
          <a:xfrm>
            <a:off x="5566299" y="1855421"/>
            <a:ext cx="6391921" cy="34163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MY" sz="2400" dirty="0"/>
              <a:t>Malaysia 1</a:t>
            </a:r>
            <a:r>
              <a:rPr lang="en-MY" sz="2400" baseline="30000" dirty="0"/>
              <a:t>st</a:t>
            </a:r>
            <a:r>
              <a:rPr lang="en-MY" sz="2400" dirty="0"/>
              <a:t> – our main focus is to cater Malaysia and Malaysian first by providing them best quality at better price and then moving into the other market  like:- </a:t>
            </a:r>
          </a:p>
          <a:p>
            <a:pPr marL="342900" indent="-342900">
              <a:buFont typeface="Wingdings" panose="05000000000000000000" pitchFamily="2" charset="2"/>
              <a:buChar char="Ø"/>
            </a:pPr>
            <a:r>
              <a:rPr lang="en-MY" sz="2400" dirty="0"/>
              <a:t>APAC</a:t>
            </a:r>
          </a:p>
          <a:p>
            <a:pPr marL="342900" indent="-342900">
              <a:buFont typeface="Wingdings" panose="05000000000000000000" pitchFamily="2" charset="2"/>
              <a:buChar char="Ø"/>
            </a:pPr>
            <a:r>
              <a:rPr lang="en-MY" sz="2400" dirty="0"/>
              <a:t>Middle east</a:t>
            </a:r>
          </a:p>
          <a:p>
            <a:pPr marL="342900" indent="-342900">
              <a:buFont typeface="Wingdings" panose="05000000000000000000" pitchFamily="2" charset="2"/>
              <a:buChar char="Ø"/>
            </a:pPr>
            <a:r>
              <a:rPr lang="en-MY" sz="2400" dirty="0"/>
              <a:t>Australia</a:t>
            </a:r>
          </a:p>
          <a:p>
            <a:pPr marL="342900" indent="-342900">
              <a:buFont typeface="Wingdings" panose="05000000000000000000" pitchFamily="2" charset="2"/>
              <a:buChar char="Ø"/>
            </a:pPr>
            <a:r>
              <a:rPr lang="en-MY" sz="2400" dirty="0"/>
              <a:t>Europe</a:t>
            </a:r>
          </a:p>
          <a:p>
            <a:pPr marL="342900" indent="-342900">
              <a:buFont typeface="Wingdings" panose="05000000000000000000" pitchFamily="2" charset="2"/>
              <a:buChar char="Ø"/>
            </a:pPr>
            <a:r>
              <a:rPr lang="en-MY" sz="2400" dirty="0"/>
              <a:t>US</a:t>
            </a:r>
          </a:p>
        </p:txBody>
      </p:sp>
      <p:graphicFrame>
        <p:nvGraphicFramePr>
          <p:cNvPr id="10" name="Table 10">
            <a:extLst>
              <a:ext uri="{FF2B5EF4-FFF2-40B4-BE49-F238E27FC236}">
                <a16:creationId xmlns:a16="http://schemas.microsoft.com/office/drawing/2014/main" id="{FA39E9BB-C99F-4773-85B6-C544F1CCCE33}"/>
              </a:ext>
            </a:extLst>
          </p:cNvPr>
          <p:cNvGraphicFramePr>
            <a:graphicFrameLocks noGrp="1"/>
          </p:cNvGraphicFramePr>
          <p:nvPr>
            <p:ph idx="1"/>
            <p:extLst>
              <p:ext uri="{D42A27DB-BD31-4B8C-83A1-F6EECF244321}">
                <p14:modId xmlns:p14="http://schemas.microsoft.com/office/powerpoint/2010/main" val="2040122171"/>
              </p:ext>
            </p:extLst>
          </p:nvPr>
        </p:nvGraphicFramePr>
        <p:xfrm>
          <a:off x="754600" y="1828800"/>
          <a:ext cx="4634146" cy="3442943"/>
        </p:xfrm>
        <a:graphic>
          <a:graphicData uri="http://schemas.openxmlformats.org/drawingml/2006/table">
            <a:tbl>
              <a:tblPr firstRow="1" bandRow="1">
                <a:tableStyleId>{5C22544A-7EE6-4342-B048-85BDC9FD1C3A}</a:tableStyleId>
              </a:tblPr>
              <a:tblGrid>
                <a:gridCol w="2317073">
                  <a:extLst>
                    <a:ext uri="{9D8B030D-6E8A-4147-A177-3AD203B41FA5}">
                      <a16:colId xmlns:a16="http://schemas.microsoft.com/office/drawing/2014/main" val="3208714024"/>
                    </a:ext>
                  </a:extLst>
                </a:gridCol>
                <a:gridCol w="2317073">
                  <a:extLst>
                    <a:ext uri="{9D8B030D-6E8A-4147-A177-3AD203B41FA5}">
                      <a16:colId xmlns:a16="http://schemas.microsoft.com/office/drawing/2014/main" val="3268404591"/>
                    </a:ext>
                  </a:extLst>
                </a:gridCol>
              </a:tblGrid>
              <a:tr h="491849">
                <a:tc>
                  <a:txBody>
                    <a:bodyPr/>
                    <a:lstStyle/>
                    <a:p>
                      <a:r>
                        <a:rPr lang="en-MY" dirty="0"/>
                        <a:t>Product </a:t>
                      </a:r>
                    </a:p>
                  </a:txBody>
                  <a:tcPr/>
                </a:tc>
                <a:tc>
                  <a:txBody>
                    <a:bodyPr/>
                    <a:lstStyle/>
                    <a:p>
                      <a:r>
                        <a:rPr lang="en-MY" dirty="0"/>
                        <a:t>Production Capacity </a:t>
                      </a:r>
                    </a:p>
                  </a:txBody>
                  <a:tcPr/>
                </a:tc>
                <a:extLst>
                  <a:ext uri="{0D108BD9-81ED-4DB2-BD59-A6C34878D82A}">
                    <a16:rowId xmlns:a16="http://schemas.microsoft.com/office/drawing/2014/main" val="71345286"/>
                  </a:ext>
                </a:extLst>
              </a:tr>
              <a:tr h="491849">
                <a:tc>
                  <a:txBody>
                    <a:bodyPr/>
                    <a:lstStyle/>
                    <a:p>
                      <a:r>
                        <a:rPr lang="en-MY" dirty="0"/>
                        <a:t> Bedsheet Cover</a:t>
                      </a:r>
                    </a:p>
                  </a:txBody>
                  <a:tcPr/>
                </a:tc>
                <a:tc>
                  <a:txBody>
                    <a:bodyPr/>
                    <a:lstStyle/>
                    <a:p>
                      <a:r>
                        <a:rPr lang="en-MY" dirty="0"/>
                        <a:t>350,000/Month</a:t>
                      </a:r>
                    </a:p>
                  </a:txBody>
                  <a:tcPr/>
                </a:tc>
                <a:extLst>
                  <a:ext uri="{0D108BD9-81ED-4DB2-BD59-A6C34878D82A}">
                    <a16:rowId xmlns:a16="http://schemas.microsoft.com/office/drawing/2014/main" val="272587640"/>
                  </a:ext>
                </a:extLst>
              </a:tr>
              <a:tr h="491849">
                <a:tc>
                  <a:txBody>
                    <a:bodyPr/>
                    <a:lstStyle/>
                    <a:p>
                      <a:r>
                        <a:rPr lang="en-MY" dirty="0"/>
                        <a:t>Bouffant Cap</a:t>
                      </a:r>
                    </a:p>
                  </a:txBody>
                  <a:tcPr/>
                </a:tc>
                <a:tc>
                  <a:txBody>
                    <a:bodyPr/>
                    <a:lstStyle/>
                    <a:p>
                      <a:r>
                        <a:rPr lang="en-MY" dirty="0"/>
                        <a:t>1,000,000/Month</a:t>
                      </a:r>
                    </a:p>
                  </a:txBody>
                  <a:tcPr/>
                </a:tc>
                <a:extLst>
                  <a:ext uri="{0D108BD9-81ED-4DB2-BD59-A6C34878D82A}">
                    <a16:rowId xmlns:a16="http://schemas.microsoft.com/office/drawing/2014/main" val="1509961865"/>
                  </a:ext>
                </a:extLst>
              </a:tr>
              <a:tr h="491849">
                <a:tc>
                  <a:txBody>
                    <a:bodyPr/>
                    <a:lstStyle/>
                    <a:p>
                      <a:r>
                        <a:rPr lang="en-MY" dirty="0"/>
                        <a:t>Shoe Cover</a:t>
                      </a:r>
                    </a:p>
                  </a:txBody>
                  <a:tcPr/>
                </a:tc>
                <a:tc>
                  <a:txBody>
                    <a:bodyPr/>
                    <a:lstStyle/>
                    <a:p>
                      <a:r>
                        <a:rPr lang="en-MY" dirty="0"/>
                        <a:t>1,000,000/Month</a:t>
                      </a:r>
                    </a:p>
                  </a:txBody>
                  <a:tcPr/>
                </a:tc>
                <a:extLst>
                  <a:ext uri="{0D108BD9-81ED-4DB2-BD59-A6C34878D82A}">
                    <a16:rowId xmlns:a16="http://schemas.microsoft.com/office/drawing/2014/main" val="1385087204"/>
                  </a:ext>
                </a:extLst>
              </a:tr>
              <a:tr h="491849">
                <a:tc>
                  <a:txBody>
                    <a:bodyPr/>
                    <a:lstStyle/>
                    <a:p>
                      <a:r>
                        <a:rPr lang="en-MY" dirty="0"/>
                        <a:t>Surgical Gown</a:t>
                      </a:r>
                    </a:p>
                  </a:txBody>
                  <a:tcPr/>
                </a:tc>
                <a:tc>
                  <a:txBody>
                    <a:bodyPr/>
                    <a:lstStyle/>
                    <a:p>
                      <a:r>
                        <a:rPr lang="en-MY" dirty="0"/>
                        <a:t>30,0000/Month</a:t>
                      </a:r>
                    </a:p>
                  </a:txBody>
                  <a:tcPr/>
                </a:tc>
                <a:extLst>
                  <a:ext uri="{0D108BD9-81ED-4DB2-BD59-A6C34878D82A}">
                    <a16:rowId xmlns:a16="http://schemas.microsoft.com/office/drawing/2014/main" val="459356850"/>
                  </a:ext>
                </a:extLst>
              </a:tr>
              <a:tr h="491849">
                <a:tc>
                  <a:txBody>
                    <a:bodyPr/>
                    <a:lstStyle/>
                    <a:p>
                      <a:r>
                        <a:rPr lang="en-MY" dirty="0"/>
                        <a:t>Chemo Gown</a:t>
                      </a:r>
                    </a:p>
                  </a:txBody>
                  <a:tcPr/>
                </a:tc>
                <a:tc>
                  <a:txBody>
                    <a:bodyPr/>
                    <a:lstStyle/>
                    <a:p>
                      <a:r>
                        <a:rPr lang="en-MY" dirty="0"/>
                        <a:t>30,000/Month</a:t>
                      </a:r>
                    </a:p>
                  </a:txBody>
                  <a:tcPr/>
                </a:tc>
                <a:extLst>
                  <a:ext uri="{0D108BD9-81ED-4DB2-BD59-A6C34878D82A}">
                    <a16:rowId xmlns:a16="http://schemas.microsoft.com/office/drawing/2014/main" val="1691764007"/>
                  </a:ext>
                </a:extLst>
              </a:tr>
              <a:tr h="491849">
                <a:tc>
                  <a:txBody>
                    <a:bodyPr/>
                    <a:lstStyle/>
                    <a:p>
                      <a:r>
                        <a:rPr lang="en-MY" dirty="0"/>
                        <a:t>Surgeon Cap</a:t>
                      </a:r>
                    </a:p>
                  </a:txBody>
                  <a:tcPr/>
                </a:tc>
                <a:tc>
                  <a:txBody>
                    <a:bodyPr/>
                    <a:lstStyle/>
                    <a:p>
                      <a:r>
                        <a:rPr lang="en-MY" dirty="0"/>
                        <a:t>700,000/Month</a:t>
                      </a:r>
                    </a:p>
                  </a:txBody>
                  <a:tcPr/>
                </a:tc>
                <a:extLst>
                  <a:ext uri="{0D108BD9-81ED-4DB2-BD59-A6C34878D82A}">
                    <a16:rowId xmlns:a16="http://schemas.microsoft.com/office/drawing/2014/main" val="431834992"/>
                  </a:ext>
                </a:extLst>
              </a:tr>
            </a:tbl>
          </a:graphicData>
        </a:graphic>
      </p:graphicFrame>
      <p:sp>
        <p:nvSpPr>
          <p:cNvPr id="14" name="Title 1">
            <a:extLst>
              <a:ext uri="{FF2B5EF4-FFF2-40B4-BE49-F238E27FC236}">
                <a16:creationId xmlns:a16="http://schemas.microsoft.com/office/drawing/2014/main" id="{CBB3168E-F5BA-41B0-8E15-C4534C3D0700}"/>
              </a:ext>
            </a:extLst>
          </p:cNvPr>
          <p:cNvSpPr txBox="1">
            <a:spLocks/>
          </p:cNvSpPr>
          <p:nvPr/>
        </p:nvSpPr>
        <p:spPr>
          <a:xfrm>
            <a:off x="5566299" y="774657"/>
            <a:ext cx="6304642" cy="548116"/>
          </a:xfrm>
          <a:prstGeom prst="rect">
            <a:avLst/>
          </a:prstGeom>
        </p:spPr>
        <p:txBody>
          <a:bodyPr vert="horz" lIns="91440" tIns="45720" rIns="91440" bIns="45720" rtlCol="0" anchor="b">
            <a:normAutofit fontScale="97500"/>
          </a:bodyPr>
          <a:lst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MY" u="sng" dirty="0"/>
              <a:t>Target Market</a:t>
            </a:r>
          </a:p>
        </p:txBody>
      </p:sp>
    </p:spTree>
    <p:extLst>
      <p:ext uri="{BB962C8B-B14F-4D97-AF65-F5344CB8AC3E}">
        <p14:creationId xmlns:p14="http://schemas.microsoft.com/office/powerpoint/2010/main" val="39949349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85A38-C5FE-6D2B-4A6D-A517717728DF}"/>
              </a:ext>
            </a:extLst>
          </p:cNvPr>
          <p:cNvSpPr>
            <a:spLocks noGrp="1"/>
          </p:cNvSpPr>
          <p:nvPr>
            <p:ph type="ctrTitle"/>
          </p:nvPr>
        </p:nvSpPr>
        <p:spPr/>
        <p:txBody>
          <a:bodyPr/>
          <a:lstStyle/>
          <a:p>
            <a:pPr algn="ctr"/>
            <a:r>
              <a:rPr lang="en-MY" dirty="0"/>
              <a:t>Thank you</a:t>
            </a:r>
          </a:p>
        </p:txBody>
      </p:sp>
    </p:spTree>
    <p:extLst>
      <p:ext uri="{BB962C8B-B14F-4D97-AF65-F5344CB8AC3E}">
        <p14:creationId xmlns:p14="http://schemas.microsoft.com/office/powerpoint/2010/main" val="32715180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4EE51-C8ED-403A-B871-4A5EA80D54BB}"/>
              </a:ext>
            </a:extLst>
          </p:cNvPr>
          <p:cNvSpPr>
            <a:spLocks noGrp="1"/>
          </p:cNvSpPr>
          <p:nvPr>
            <p:ph type="title"/>
          </p:nvPr>
        </p:nvSpPr>
        <p:spPr>
          <a:xfrm>
            <a:off x="581192" y="702156"/>
            <a:ext cx="11029616" cy="558473"/>
          </a:xfrm>
        </p:spPr>
        <p:txBody>
          <a:bodyPr/>
          <a:lstStyle/>
          <a:p>
            <a:r>
              <a:rPr lang="en-MY" dirty="0"/>
              <a:t>About us</a:t>
            </a:r>
          </a:p>
        </p:txBody>
      </p:sp>
      <p:sp>
        <p:nvSpPr>
          <p:cNvPr id="3" name="Content Placeholder 2">
            <a:extLst>
              <a:ext uri="{FF2B5EF4-FFF2-40B4-BE49-F238E27FC236}">
                <a16:creationId xmlns:a16="http://schemas.microsoft.com/office/drawing/2014/main" id="{8F76B9FE-D705-4BD6-97E6-226B4384F9ED}"/>
              </a:ext>
            </a:extLst>
          </p:cNvPr>
          <p:cNvSpPr>
            <a:spLocks noGrp="1"/>
          </p:cNvSpPr>
          <p:nvPr>
            <p:ph idx="1"/>
          </p:nvPr>
        </p:nvSpPr>
        <p:spPr>
          <a:xfrm>
            <a:off x="581192" y="1331648"/>
            <a:ext cx="11029616" cy="2974019"/>
          </a:xfrm>
        </p:spPr>
        <p:txBody>
          <a:bodyPr>
            <a:normAutofit lnSpcReduction="10000"/>
          </a:bodyPr>
          <a:lstStyle/>
          <a:p>
            <a:r>
              <a:rPr lang="en-MY" sz="1400" dirty="0"/>
              <a:t>Helios International Sdn Bhd  is an Malaysia based Manufacturing company established in May 2020 </a:t>
            </a:r>
            <a:r>
              <a:rPr lang="en-GB" sz="1400" dirty="0"/>
              <a:t>which is engaged in the manufacturing and exporting of various SMS and Non Woven products.</a:t>
            </a:r>
          </a:p>
          <a:p>
            <a:r>
              <a:rPr lang="en-GB" sz="1400" dirty="0"/>
              <a:t> Our utmost priority is to connect quality products to your caring hands and also first-class customer service.</a:t>
            </a:r>
          </a:p>
          <a:p>
            <a:r>
              <a:rPr lang="en-GB" sz="1400" dirty="0"/>
              <a:t>HELIOS INTERNATIONAL SDN BHD. Now we are standing out with 4 high speed manufacturing line which operates 24/7 and generates 2mil SMS and Non woven products such Surgical gown, Isolation gown, Shoe Cover, Buffon Cap, Surgical Drape, Medium Drape, Bedsheet Cover, Pillow Case. </a:t>
            </a:r>
          </a:p>
          <a:p>
            <a:r>
              <a:rPr lang="en-GB" sz="1400" dirty="0"/>
              <a:t>Helios deals with production and trading of all kind hospital disposable products.  which has its roots in the healthcare, F&amp;B and semiconductor industry.  Helios has earned its reputation all over the South east Asia and is also catering European Japanese and Middle East market with supplying of safety products.</a:t>
            </a:r>
          </a:p>
          <a:p>
            <a:r>
              <a:rPr lang="en-GB" sz="1400" dirty="0"/>
              <a:t>Our success lies in combining these traits without compromising one of them by using high tech materials and innovative designs. This approach resulted in our products being used in 18 countries divided over 4 continent.</a:t>
            </a:r>
            <a:endParaRPr lang="en-MY" sz="1400" dirty="0"/>
          </a:p>
        </p:txBody>
      </p:sp>
      <p:graphicFrame>
        <p:nvGraphicFramePr>
          <p:cNvPr id="4" name="Content Placeholder 2" descr="SmartArt timeline">
            <a:extLst>
              <a:ext uri="{FF2B5EF4-FFF2-40B4-BE49-F238E27FC236}">
                <a16:creationId xmlns:a16="http://schemas.microsoft.com/office/drawing/2014/main" id="{E3FD6F2B-1A2A-4257-AA33-9007AA7C0041}"/>
              </a:ext>
            </a:extLst>
          </p:cNvPr>
          <p:cNvGraphicFramePr>
            <a:graphicFrameLocks/>
          </p:cNvGraphicFramePr>
          <p:nvPr>
            <p:extLst>
              <p:ext uri="{D42A27DB-BD31-4B8C-83A1-F6EECF244321}">
                <p14:modId xmlns:p14="http://schemas.microsoft.com/office/powerpoint/2010/main" val="894827954"/>
              </p:ext>
            </p:extLst>
          </p:nvPr>
        </p:nvGraphicFramePr>
        <p:xfrm>
          <a:off x="581192" y="4927107"/>
          <a:ext cx="10764470" cy="1704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ontent Placeholder 2">
            <a:extLst>
              <a:ext uri="{FF2B5EF4-FFF2-40B4-BE49-F238E27FC236}">
                <a16:creationId xmlns:a16="http://schemas.microsoft.com/office/drawing/2014/main" id="{FBE6CFA1-B72C-43F1-B088-0D39B518EFEE}"/>
              </a:ext>
            </a:extLst>
          </p:cNvPr>
          <p:cNvSpPr txBox="1">
            <a:spLocks/>
          </p:cNvSpPr>
          <p:nvPr/>
        </p:nvSpPr>
        <p:spPr>
          <a:xfrm>
            <a:off x="585926" y="4373854"/>
            <a:ext cx="11024881" cy="384581"/>
          </a:xfrm>
          <a:prstGeom prst="rect">
            <a:avLst/>
          </a:prstGeom>
        </p:spPr>
        <p:txBody>
          <a:bodyPr vert="horz" lIns="91440" tIns="45720" rIns="91440" bIns="45720" rtlCol="0" anchor="ctr">
            <a:normAutofit fontScale="77500" lnSpcReduction="20000"/>
          </a:bodyPr>
          <a:lst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buNone/>
            </a:pPr>
            <a:r>
              <a:rPr lang="en-GB" sz="1800" i="1" dirty="0">
                <a:solidFill>
                  <a:srgbClr val="FF0000"/>
                </a:solidFill>
                <a:latin typeface="Algerian" panose="04020705040A02060702" pitchFamily="82" charset="0"/>
              </a:rPr>
              <a:t> “ Our company’s goal is to provide protection to every induvial who is working as 1</a:t>
            </a:r>
            <a:r>
              <a:rPr lang="en-GB" sz="1800" i="1" baseline="30000" dirty="0">
                <a:solidFill>
                  <a:srgbClr val="FF0000"/>
                </a:solidFill>
                <a:latin typeface="Algerian" panose="04020705040A02060702" pitchFamily="82" charset="0"/>
              </a:rPr>
              <a:t>st</a:t>
            </a:r>
            <a:r>
              <a:rPr lang="en-GB" sz="1800" i="1" dirty="0">
                <a:solidFill>
                  <a:srgbClr val="FF0000"/>
                </a:solidFill>
                <a:latin typeface="Algerian" panose="04020705040A02060702" pitchFamily="82" charset="0"/>
              </a:rPr>
              <a:t> line to save community life” </a:t>
            </a:r>
            <a:endParaRPr lang="en-MY" sz="1800" i="1" dirty="0">
              <a:solidFill>
                <a:srgbClr val="FF0000"/>
              </a:solidFill>
              <a:latin typeface="Algerian" panose="04020705040A02060702" pitchFamily="82" charset="0"/>
            </a:endParaRPr>
          </a:p>
        </p:txBody>
      </p:sp>
    </p:spTree>
    <p:extLst>
      <p:ext uri="{BB962C8B-B14F-4D97-AF65-F5344CB8AC3E}">
        <p14:creationId xmlns:p14="http://schemas.microsoft.com/office/powerpoint/2010/main" val="9463891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D072E-F793-4315-AE90-24A4DD0174AC}"/>
              </a:ext>
            </a:extLst>
          </p:cNvPr>
          <p:cNvSpPr>
            <a:spLocks noGrp="1"/>
          </p:cNvSpPr>
          <p:nvPr>
            <p:ph type="title"/>
          </p:nvPr>
        </p:nvSpPr>
        <p:spPr>
          <a:xfrm>
            <a:off x="177554" y="702156"/>
            <a:ext cx="11433254" cy="798170"/>
          </a:xfrm>
        </p:spPr>
        <p:txBody>
          <a:bodyPr/>
          <a:lstStyle/>
          <a:p>
            <a:r>
              <a:rPr lang="en-MY" dirty="0"/>
              <a:t>Our BOARD OF DIRECTORS </a:t>
            </a:r>
          </a:p>
        </p:txBody>
      </p:sp>
      <p:sp>
        <p:nvSpPr>
          <p:cNvPr id="3" name="Content Placeholder 2">
            <a:extLst>
              <a:ext uri="{FF2B5EF4-FFF2-40B4-BE49-F238E27FC236}">
                <a16:creationId xmlns:a16="http://schemas.microsoft.com/office/drawing/2014/main" id="{8FE05747-2E8E-455B-AE8E-40EDE6E1EA8F}"/>
              </a:ext>
            </a:extLst>
          </p:cNvPr>
          <p:cNvSpPr>
            <a:spLocks noGrp="1"/>
          </p:cNvSpPr>
          <p:nvPr>
            <p:ph idx="1"/>
          </p:nvPr>
        </p:nvSpPr>
        <p:spPr>
          <a:xfrm>
            <a:off x="177554" y="1660125"/>
            <a:ext cx="5610687" cy="2077374"/>
          </a:xfrm>
        </p:spPr>
        <p:style>
          <a:lnRef idx="2">
            <a:schemeClr val="accent1"/>
          </a:lnRef>
          <a:fillRef idx="1">
            <a:schemeClr val="lt1"/>
          </a:fillRef>
          <a:effectRef idx="0">
            <a:schemeClr val="accent1"/>
          </a:effectRef>
          <a:fontRef idx="minor">
            <a:schemeClr val="dk1"/>
          </a:fontRef>
        </p:style>
        <p:txBody>
          <a:bodyPr/>
          <a:lstStyle/>
          <a:p>
            <a:endParaRPr lang="en-MY" dirty="0"/>
          </a:p>
          <a:p>
            <a:endParaRPr lang="en-MY" dirty="0"/>
          </a:p>
          <a:p>
            <a:endParaRPr lang="en-MY" dirty="0"/>
          </a:p>
        </p:txBody>
      </p:sp>
      <p:sp>
        <p:nvSpPr>
          <p:cNvPr id="4" name="Content Placeholder 2">
            <a:extLst>
              <a:ext uri="{FF2B5EF4-FFF2-40B4-BE49-F238E27FC236}">
                <a16:creationId xmlns:a16="http://schemas.microsoft.com/office/drawing/2014/main" id="{7A1F07E4-CAE1-42D9-9A39-5D53D2FE6ECF}"/>
              </a:ext>
            </a:extLst>
          </p:cNvPr>
          <p:cNvSpPr txBox="1">
            <a:spLocks/>
          </p:cNvSpPr>
          <p:nvPr/>
        </p:nvSpPr>
        <p:spPr>
          <a:xfrm>
            <a:off x="6096000" y="1660125"/>
            <a:ext cx="5610687" cy="2015230"/>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a:bodyPr>
          <a:lst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dk1"/>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dk1"/>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dk1"/>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dk1"/>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dk1"/>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dk1"/>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dk1"/>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dk1"/>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dk1"/>
                </a:solidFill>
                <a:latin typeface="+mn-lt"/>
                <a:ea typeface="+mn-ea"/>
                <a:cs typeface="+mn-cs"/>
              </a:defRPr>
            </a:lvl9pPr>
          </a:lstStyle>
          <a:p>
            <a:pPr marL="0" indent="0">
              <a:lnSpc>
                <a:spcPct val="100000"/>
              </a:lnSpc>
              <a:spcBef>
                <a:spcPts val="0"/>
              </a:spcBef>
              <a:spcAft>
                <a:spcPts val="0"/>
              </a:spcAft>
              <a:buNone/>
            </a:pPr>
            <a:endParaRPr lang="en-MY" sz="1600" dirty="0"/>
          </a:p>
          <a:p>
            <a:pPr marL="0" indent="0">
              <a:lnSpc>
                <a:spcPct val="100000"/>
              </a:lnSpc>
              <a:spcBef>
                <a:spcPts val="0"/>
              </a:spcBef>
              <a:spcAft>
                <a:spcPts val="0"/>
              </a:spcAft>
              <a:buNone/>
            </a:pPr>
            <a:endParaRPr lang="en-MY" sz="1600" dirty="0"/>
          </a:p>
          <a:p>
            <a:pPr marL="0" indent="0">
              <a:lnSpc>
                <a:spcPct val="100000"/>
              </a:lnSpc>
              <a:spcBef>
                <a:spcPts val="0"/>
              </a:spcBef>
              <a:spcAft>
                <a:spcPts val="0"/>
              </a:spcAft>
              <a:buNone/>
            </a:pPr>
            <a:endParaRPr lang="en-MY" sz="1600" dirty="0"/>
          </a:p>
        </p:txBody>
      </p:sp>
      <p:pic>
        <p:nvPicPr>
          <p:cNvPr id="8" name="Picture 7">
            <a:extLst>
              <a:ext uri="{FF2B5EF4-FFF2-40B4-BE49-F238E27FC236}">
                <a16:creationId xmlns:a16="http://schemas.microsoft.com/office/drawing/2014/main" id="{5CC50833-1870-4E30-8BE2-E1B70373A598}"/>
              </a:ext>
            </a:extLst>
          </p:cNvPr>
          <p:cNvPicPr>
            <a:picLocks noChangeAspect="1"/>
          </p:cNvPicPr>
          <p:nvPr/>
        </p:nvPicPr>
        <p:blipFill>
          <a:blip r:embed="rId2"/>
          <a:stretch>
            <a:fillRect/>
          </a:stretch>
        </p:blipFill>
        <p:spPr>
          <a:xfrm>
            <a:off x="306477" y="1773456"/>
            <a:ext cx="1224000" cy="12240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13" name="TextBox 12">
            <a:extLst>
              <a:ext uri="{FF2B5EF4-FFF2-40B4-BE49-F238E27FC236}">
                <a16:creationId xmlns:a16="http://schemas.microsoft.com/office/drawing/2014/main" id="{138A5479-74AE-47C0-B7D2-143BFB6EB804}"/>
              </a:ext>
            </a:extLst>
          </p:cNvPr>
          <p:cNvSpPr txBox="1"/>
          <p:nvPr/>
        </p:nvSpPr>
        <p:spPr>
          <a:xfrm>
            <a:off x="8194089" y="1733925"/>
            <a:ext cx="3320249" cy="1908215"/>
          </a:xfrm>
          <a:prstGeom prst="rect">
            <a:avLst/>
          </a:prstGeom>
          <a:noFill/>
        </p:spPr>
        <p:txBody>
          <a:bodyPr wrap="square" rtlCol="0">
            <a:spAutoFit/>
          </a:bodyPr>
          <a:lstStyle/>
          <a:p>
            <a:r>
              <a:rPr lang="en-MY" sz="1700" dirty="0"/>
              <a:t>Namita Kelwa (Co Founder &amp; Managing Director)</a:t>
            </a:r>
          </a:p>
          <a:p>
            <a:r>
              <a:rPr lang="en-MY" sz="1200" i="1" dirty="0">
                <a:latin typeface="Bahnschrift Condensed" panose="020B0502040204020203" pitchFamily="34" charset="0"/>
              </a:rPr>
              <a:t>(Master in Regulatory affair (honours) &amp;  Bachelor in Pharmacy”)</a:t>
            </a:r>
          </a:p>
          <a:p>
            <a:r>
              <a:rPr lang="en-MY" sz="1200" dirty="0"/>
              <a:t>A highly skilled individual who is having a experience of a decade into both manufacturing and sales. She come with an experience of Quality assurance, Regulatory Affair and International marketing and sales. </a:t>
            </a:r>
            <a:endParaRPr lang="en-MY" dirty="0"/>
          </a:p>
        </p:txBody>
      </p:sp>
      <p:sp>
        <p:nvSpPr>
          <p:cNvPr id="14" name="TextBox 13">
            <a:extLst>
              <a:ext uri="{FF2B5EF4-FFF2-40B4-BE49-F238E27FC236}">
                <a16:creationId xmlns:a16="http://schemas.microsoft.com/office/drawing/2014/main" id="{C348689C-793B-4E9B-A176-9B5805DEB2B4}"/>
              </a:ext>
            </a:extLst>
          </p:cNvPr>
          <p:cNvSpPr txBox="1"/>
          <p:nvPr/>
        </p:nvSpPr>
        <p:spPr>
          <a:xfrm>
            <a:off x="2219417" y="1739757"/>
            <a:ext cx="3418519" cy="1692771"/>
          </a:xfrm>
          <a:prstGeom prst="rect">
            <a:avLst/>
          </a:prstGeom>
          <a:noFill/>
        </p:spPr>
        <p:txBody>
          <a:bodyPr wrap="square" rtlCol="0">
            <a:spAutoFit/>
          </a:bodyPr>
          <a:lstStyle/>
          <a:p>
            <a:r>
              <a:rPr lang="en-MY" sz="1600" dirty="0"/>
              <a:t>Harrish Harley Davidson (Founder &amp; CEO) </a:t>
            </a:r>
          </a:p>
          <a:p>
            <a:r>
              <a:rPr lang="en-GB" sz="1200" b="1" i="1" dirty="0"/>
              <a:t>(MBA in International business) </a:t>
            </a:r>
          </a:p>
          <a:p>
            <a:endParaRPr lang="en-GB" sz="1200" b="1" i="1" dirty="0"/>
          </a:p>
          <a:p>
            <a:r>
              <a:rPr lang="en-GB" sz="1200" dirty="0"/>
              <a:t> Harrish comes with the vast experience of 25 years in sales and Business development. He has worked with several multinational companies across different  geography. </a:t>
            </a:r>
            <a:endParaRPr lang="en-MY" sz="1200" dirty="0"/>
          </a:p>
        </p:txBody>
      </p:sp>
      <p:pic>
        <p:nvPicPr>
          <p:cNvPr id="10" name="Picture 9">
            <a:extLst>
              <a:ext uri="{FF2B5EF4-FFF2-40B4-BE49-F238E27FC236}">
                <a16:creationId xmlns:a16="http://schemas.microsoft.com/office/drawing/2014/main" id="{62CF29D9-2740-5BA0-BB69-48B4C4BDA75A}"/>
              </a:ext>
            </a:extLst>
          </p:cNvPr>
          <p:cNvPicPr>
            <a:picLocks noChangeAspect="1"/>
          </p:cNvPicPr>
          <p:nvPr/>
        </p:nvPicPr>
        <p:blipFill>
          <a:blip r:embed="rId3"/>
          <a:stretch>
            <a:fillRect/>
          </a:stretch>
        </p:blipFill>
        <p:spPr>
          <a:xfrm>
            <a:off x="6249880" y="1773456"/>
            <a:ext cx="1790330" cy="141285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5406235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37262C1-9D83-447C-B309-8E84177DFB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1757" y="1440419"/>
            <a:ext cx="2911857" cy="2804352"/>
          </a:xfrm>
          <a:prstGeom prst="rect">
            <a:avLst/>
          </a:prstGeom>
        </p:spPr>
      </p:pic>
      <p:pic>
        <p:nvPicPr>
          <p:cNvPr id="5" name="Content Placeholder 5">
            <a:extLst>
              <a:ext uri="{FF2B5EF4-FFF2-40B4-BE49-F238E27FC236}">
                <a16:creationId xmlns:a16="http://schemas.microsoft.com/office/drawing/2014/main" id="{72A79085-2D64-4198-8947-067B91CB52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2817" y="1056059"/>
            <a:ext cx="3115533" cy="3294613"/>
          </a:xfrm>
          <a:prstGeom prst="rect">
            <a:avLst/>
          </a:prstGeom>
        </p:spPr>
      </p:pic>
      <p:sp>
        <p:nvSpPr>
          <p:cNvPr id="6" name="TextBox 5">
            <a:extLst>
              <a:ext uri="{FF2B5EF4-FFF2-40B4-BE49-F238E27FC236}">
                <a16:creationId xmlns:a16="http://schemas.microsoft.com/office/drawing/2014/main" id="{5A39E8C2-88C4-4A79-B29B-B262F374AE58}"/>
              </a:ext>
            </a:extLst>
          </p:cNvPr>
          <p:cNvSpPr txBox="1"/>
          <p:nvPr/>
        </p:nvSpPr>
        <p:spPr>
          <a:xfrm>
            <a:off x="500486" y="1488886"/>
            <a:ext cx="5062513" cy="403260"/>
          </a:xfrm>
          <a:prstGeom prst="rect">
            <a:avLst/>
          </a:prstGeom>
          <a:noFill/>
        </p:spPr>
        <p:txBody>
          <a:bodyPr wrap="square" rtlCol="0">
            <a:spAutoFit/>
          </a:bodyPr>
          <a:lstStyle/>
          <a:p>
            <a:r>
              <a:rPr lang="en-MY" sz="2000" dirty="0">
                <a:latin typeface="Arial" panose="020B0604020202020204" pitchFamily="34" charset="0"/>
                <a:cs typeface="Arial" panose="020B0604020202020204" pitchFamily="34" charset="0"/>
              </a:rPr>
              <a:t>Bouffant Cap Machine</a:t>
            </a:r>
          </a:p>
        </p:txBody>
      </p:sp>
      <p:sp>
        <p:nvSpPr>
          <p:cNvPr id="7" name="TextBox 6">
            <a:extLst>
              <a:ext uri="{FF2B5EF4-FFF2-40B4-BE49-F238E27FC236}">
                <a16:creationId xmlns:a16="http://schemas.microsoft.com/office/drawing/2014/main" id="{B244FDE3-7E11-4A29-930A-37DADE0C361D}"/>
              </a:ext>
            </a:extLst>
          </p:cNvPr>
          <p:cNvSpPr txBox="1"/>
          <p:nvPr/>
        </p:nvSpPr>
        <p:spPr>
          <a:xfrm>
            <a:off x="7031114" y="1275819"/>
            <a:ext cx="3622089" cy="369332"/>
          </a:xfrm>
          <a:prstGeom prst="rect">
            <a:avLst/>
          </a:prstGeom>
          <a:noFill/>
        </p:spPr>
        <p:txBody>
          <a:bodyPr wrap="square" rtlCol="0">
            <a:spAutoFit/>
          </a:bodyPr>
          <a:lstStyle/>
          <a:p>
            <a:pPr algn="ctr"/>
            <a:r>
              <a:rPr lang="en-GB" dirty="0">
                <a:latin typeface="Arial" panose="020B0604020202020204" pitchFamily="34" charset="0"/>
                <a:cs typeface="Arial" panose="020B0604020202020204" pitchFamily="34" charset="0"/>
              </a:rPr>
              <a:t>Non Woven Shoe Cover Machine</a:t>
            </a:r>
            <a:endParaRPr lang="en-MY" dirty="0">
              <a:latin typeface="Arial" panose="020B0604020202020204" pitchFamily="34" charset="0"/>
              <a:cs typeface="Arial" panose="020B0604020202020204" pitchFamily="34" charset="0"/>
            </a:endParaRPr>
          </a:p>
        </p:txBody>
      </p:sp>
      <p:sp>
        <p:nvSpPr>
          <p:cNvPr id="8" name="AutoShape 2">
            <a:extLst>
              <a:ext uri="{FF2B5EF4-FFF2-40B4-BE49-F238E27FC236}">
                <a16:creationId xmlns:a16="http://schemas.microsoft.com/office/drawing/2014/main" id="{1DA71DC3-C233-4B70-8926-B57E98D29B6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MY"/>
          </a:p>
        </p:txBody>
      </p:sp>
      <p:pic>
        <p:nvPicPr>
          <p:cNvPr id="14" name="Picture 13">
            <a:extLst>
              <a:ext uri="{FF2B5EF4-FFF2-40B4-BE49-F238E27FC236}">
                <a16:creationId xmlns:a16="http://schemas.microsoft.com/office/drawing/2014/main" id="{238074B3-8C16-48A3-979E-39871909C488}"/>
              </a:ext>
            </a:extLst>
          </p:cNvPr>
          <p:cNvPicPr>
            <a:picLocks noChangeAspect="1"/>
          </p:cNvPicPr>
          <p:nvPr/>
        </p:nvPicPr>
        <p:blipFill>
          <a:blip r:embed="rId4"/>
          <a:stretch>
            <a:fillRect/>
          </a:stretch>
        </p:blipFill>
        <p:spPr>
          <a:xfrm>
            <a:off x="1261094" y="4604964"/>
            <a:ext cx="2855859" cy="2067908"/>
          </a:xfrm>
          <a:prstGeom prst="rect">
            <a:avLst/>
          </a:prstGeom>
        </p:spPr>
      </p:pic>
      <p:sp>
        <p:nvSpPr>
          <p:cNvPr id="20" name="Title 1">
            <a:extLst>
              <a:ext uri="{FF2B5EF4-FFF2-40B4-BE49-F238E27FC236}">
                <a16:creationId xmlns:a16="http://schemas.microsoft.com/office/drawing/2014/main" id="{34215861-BA13-4DED-920C-FC46FA021141}"/>
              </a:ext>
            </a:extLst>
          </p:cNvPr>
          <p:cNvSpPr>
            <a:spLocks noGrp="1"/>
          </p:cNvSpPr>
          <p:nvPr>
            <p:ph type="title"/>
          </p:nvPr>
        </p:nvSpPr>
        <p:spPr>
          <a:xfrm>
            <a:off x="500486" y="702156"/>
            <a:ext cx="11110322" cy="570218"/>
          </a:xfrm>
        </p:spPr>
        <p:txBody>
          <a:bodyPr/>
          <a:lstStyle/>
          <a:p>
            <a:r>
              <a:rPr lang="en-MY" dirty="0"/>
              <a:t>Our Machines  </a:t>
            </a:r>
          </a:p>
        </p:txBody>
      </p:sp>
      <p:sp>
        <p:nvSpPr>
          <p:cNvPr id="21" name="TextBox 20">
            <a:extLst>
              <a:ext uri="{FF2B5EF4-FFF2-40B4-BE49-F238E27FC236}">
                <a16:creationId xmlns:a16="http://schemas.microsoft.com/office/drawing/2014/main" id="{CEFB2BCB-9F39-4852-8E5D-BAF902111161}"/>
              </a:ext>
            </a:extLst>
          </p:cNvPr>
          <p:cNvSpPr txBox="1"/>
          <p:nvPr/>
        </p:nvSpPr>
        <p:spPr>
          <a:xfrm>
            <a:off x="500486" y="3986074"/>
            <a:ext cx="4977036" cy="400110"/>
          </a:xfrm>
          <a:prstGeom prst="rect">
            <a:avLst/>
          </a:prstGeom>
          <a:noFill/>
        </p:spPr>
        <p:txBody>
          <a:bodyPr wrap="square" rtlCol="0">
            <a:spAutoFit/>
          </a:bodyPr>
          <a:lstStyle/>
          <a:p>
            <a:r>
              <a:rPr lang="en-MY" sz="2000" dirty="0">
                <a:latin typeface="Arial" panose="020B0604020202020204" pitchFamily="34" charset="0"/>
                <a:cs typeface="Arial" panose="020B0604020202020204" pitchFamily="34" charset="0"/>
              </a:rPr>
              <a:t>Laser cutting Machine for Isolation Gown </a:t>
            </a:r>
          </a:p>
        </p:txBody>
      </p:sp>
      <p:pic>
        <p:nvPicPr>
          <p:cNvPr id="22" name="Picture 21">
            <a:extLst>
              <a:ext uri="{FF2B5EF4-FFF2-40B4-BE49-F238E27FC236}">
                <a16:creationId xmlns:a16="http://schemas.microsoft.com/office/drawing/2014/main" id="{9530B399-B499-4A0C-904C-F3AEE1575106}"/>
              </a:ext>
            </a:extLst>
          </p:cNvPr>
          <p:cNvPicPr>
            <a:picLocks noChangeAspect="1"/>
          </p:cNvPicPr>
          <p:nvPr/>
        </p:nvPicPr>
        <p:blipFill>
          <a:blip r:embed="rId5"/>
          <a:stretch>
            <a:fillRect/>
          </a:stretch>
        </p:blipFill>
        <p:spPr>
          <a:xfrm>
            <a:off x="7093258" y="4434364"/>
            <a:ext cx="2385788" cy="2382694"/>
          </a:xfrm>
          <a:prstGeom prst="rect">
            <a:avLst/>
          </a:prstGeom>
        </p:spPr>
      </p:pic>
      <p:sp>
        <p:nvSpPr>
          <p:cNvPr id="23" name="TextBox 22">
            <a:extLst>
              <a:ext uri="{FF2B5EF4-FFF2-40B4-BE49-F238E27FC236}">
                <a16:creationId xmlns:a16="http://schemas.microsoft.com/office/drawing/2014/main" id="{3F4B3F26-1918-4425-B2B1-37BE2D718FD5}"/>
              </a:ext>
            </a:extLst>
          </p:cNvPr>
          <p:cNvSpPr txBox="1"/>
          <p:nvPr/>
        </p:nvSpPr>
        <p:spPr>
          <a:xfrm>
            <a:off x="6587231" y="4138474"/>
            <a:ext cx="5166483" cy="400110"/>
          </a:xfrm>
          <a:prstGeom prst="rect">
            <a:avLst/>
          </a:prstGeom>
          <a:noFill/>
        </p:spPr>
        <p:txBody>
          <a:bodyPr wrap="square" rtlCol="0">
            <a:spAutoFit/>
          </a:bodyPr>
          <a:lstStyle/>
          <a:p>
            <a:r>
              <a:rPr lang="en-MY" sz="2000" dirty="0">
                <a:latin typeface="Arial" panose="020B0604020202020204" pitchFamily="34" charset="0"/>
                <a:cs typeface="Arial" panose="020B0604020202020204" pitchFamily="34" charset="0"/>
              </a:rPr>
              <a:t>Ultrasonic Surgical Gown swelling  Machine</a:t>
            </a:r>
          </a:p>
        </p:txBody>
      </p:sp>
    </p:spTree>
    <p:extLst>
      <p:ext uri="{BB962C8B-B14F-4D97-AF65-F5344CB8AC3E}">
        <p14:creationId xmlns:p14="http://schemas.microsoft.com/office/powerpoint/2010/main" val="27924508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C6FDD-A5F7-49EC-80FA-B820399CD21E}"/>
              </a:ext>
            </a:extLst>
          </p:cNvPr>
          <p:cNvSpPr>
            <a:spLocks noGrp="1"/>
          </p:cNvSpPr>
          <p:nvPr>
            <p:ph type="title"/>
          </p:nvPr>
        </p:nvSpPr>
        <p:spPr>
          <a:xfrm>
            <a:off x="900788" y="734546"/>
            <a:ext cx="11029616" cy="673883"/>
          </a:xfrm>
        </p:spPr>
        <p:txBody>
          <a:bodyPr/>
          <a:lstStyle/>
          <a:p>
            <a:r>
              <a:rPr lang="en-MY" dirty="0"/>
              <a:t>Our Facility </a:t>
            </a:r>
          </a:p>
        </p:txBody>
      </p:sp>
      <p:pic>
        <p:nvPicPr>
          <p:cNvPr id="5" name="Content Placeholder 4">
            <a:extLst>
              <a:ext uri="{FF2B5EF4-FFF2-40B4-BE49-F238E27FC236}">
                <a16:creationId xmlns:a16="http://schemas.microsoft.com/office/drawing/2014/main" id="{0E224946-1DD6-46AF-869B-790D64263B99}"/>
              </a:ext>
            </a:extLst>
          </p:cNvPr>
          <p:cNvPicPr>
            <a:picLocks noGrp="1" noChangeAspect="1"/>
          </p:cNvPicPr>
          <p:nvPr>
            <p:ph idx="1"/>
          </p:nvPr>
        </p:nvPicPr>
        <p:blipFill>
          <a:blip r:embed="rId2"/>
          <a:stretch>
            <a:fillRect/>
          </a:stretch>
        </p:blipFill>
        <p:spPr>
          <a:xfrm>
            <a:off x="101090" y="2092989"/>
            <a:ext cx="2644004" cy="293177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Box 5">
            <a:extLst>
              <a:ext uri="{FF2B5EF4-FFF2-40B4-BE49-F238E27FC236}">
                <a16:creationId xmlns:a16="http://schemas.microsoft.com/office/drawing/2014/main" id="{421B0383-75AA-42AF-A151-B501D0D76712}"/>
              </a:ext>
            </a:extLst>
          </p:cNvPr>
          <p:cNvSpPr txBox="1"/>
          <p:nvPr/>
        </p:nvSpPr>
        <p:spPr>
          <a:xfrm>
            <a:off x="459865" y="1660818"/>
            <a:ext cx="1926454" cy="369332"/>
          </a:xfrm>
          <a:prstGeom prst="rect">
            <a:avLst/>
          </a:prstGeom>
          <a:noFill/>
        </p:spPr>
        <p:txBody>
          <a:bodyPr wrap="square" rtlCol="0">
            <a:spAutoFit/>
          </a:bodyPr>
          <a:lstStyle/>
          <a:p>
            <a:r>
              <a:rPr lang="en-MY" dirty="0"/>
              <a:t>Cleanroom Area</a:t>
            </a:r>
          </a:p>
        </p:txBody>
      </p:sp>
      <p:sp>
        <p:nvSpPr>
          <p:cNvPr id="9" name="TextBox 8">
            <a:extLst>
              <a:ext uri="{FF2B5EF4-FFF2-40B4-BE49-F238E27FC236}">
                <a16:creationId xmlns:a16="http://schemas.microsoft.com/office/drawing/2014/main" id="{9CA92895-021B-4F97-A318-8F7F1FE63170}"/>
              </a:ext>
            </a:extLst>
          </p:cNvPr>
          <p:cNvSpPr txBox="1"/>
          <p:nvPr/>
        </p:nvSpPr>
        <p:spPr>
          <a:xfrm>
            <a:off x="3373012" y="1678574"/>
            <a:ext cx="1811045" cy="369332"/>
          </a:xfrm>
          <a:prstGeom prst="rect">
            <a:avLst/>
          </a:prstGeom>
          <a:noFill/>
        </p:spPr>
        <p:txBody>
          <a:bodyPr wrap="square" rtlCol="0">
            <a:spAutoFit/>
          </a:bodyPr>
          <a:lstStyle/>
          <a:p>
            <a:r>
              <a:rPr lang="en-MY" dirty="0"/>
              <a:t>Production Area</a:t>
            </a:r>
          </a:p>
        </p:txBody>
      </p:sp>
      <p:pic>
        <p:nvPicPr>
          <p:cNvPr id="11" name="Picture 10">
            <a:extLst>
              <a:ext uri="{FF2B5EF4-FFF2-40B4-BE49-F238E27FC236}">
                <a16:creationId xmlns:a16="http://schemas.microsoft.com/office/drawing/2014/main" id="{FBEB2259-E0AC-4489-A030-8344C388B3EF}"/>
              </a:ext>
            </a:extLst>
          </p:cNvPr>
          <p:cNvPicPr>
            <a:picLocks noChangeAspect="1"/>
          </p:cNvPicPr>
          <p:nvPr/>
        </p:nvPicPr>
        <p:blipFill>
          <a:blip r:embed="rId3"/>
          <a:stretch>
            <a:fillRect/>
          </a:stretch>
        </p:blipFill>
        <p:spPr>
          <a:xfrm>
            <a:off x="5811976" y="2092988"/>
            <a:ext cx="2644004" cy="299902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5" name="Picture 14">
            <a:extLst>
              <a:ext uri="{FF2B5EF4-FFF2-40B4-BE49-F238E27FC236}">
                <a16:creationId xmlns:a16="http://schemas.microsoft.com/office/drawing/2014/main" id="{D84E4F58-F7F4-46DF-97FA-6DC9C5022DAA}"/>
              </a:ext>
            </a:extLst>
          </p:cNvPr>
          <p:cNvPicPr>
            <a:picLocks noChangeAspect="1"/>
          </p:cNvPicPr>
          <p:nvPr/>
        </p:nvPicPr>
        <p:blipFill>
          <a:blip r:embed="rId4"/>
          <a:stretch>
            <a:fillRect/>
          </a:stretch>
        </p:blipFill>
        <p:spPr>
          <a:xfrm>
            <a:off x="3136182" y="2092988"/>
            <a:ext cx="2284706" cy="30462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6" name="TextBox 15">
            <a:extLst>
              <a:ext uri="{FF2B5EF4-FFF2-40B4-BE49-F238E27FC236}">
                <a16:creationId xmlns:a16="http://schemas.microsoft.com/office/drawing/2014/main" id="{7B571696-3DF8-4A5B-BBD5-8D781D1F2C30}"/>
              </a:ext>
            </a:extLst>
          </p:cNvPr>
          <p:cNvSpPr txBox="1"/>
          <p:nvPr/>
        </p:nvSpPr>
        <p:spPr>
          <a:xfrm>
            <a:off x="6072326" y="1678574"/>
            <a:ext cx="1811045" cy="369332"/>
          </a:xfrm>
          <a:prstGeom prst="rect">
            <a:avLst/>
          </a:prstGeom>
          <a:noFill/>
        </p:spPr>
        <p:txBody>
          <a:bodyPr wrap="square" rtlCol="0">
            <a:spAutoFit/>
          </a:bodyPr>
          <a:lstStyle/>
          <a:p>
            <a:r>
              <a:rPr lang="en-MY" dirty="0"/>
              <a:t>Packaging Area</a:t>
            </a:r>
          </a:p>
        </p:txBody>
      </p:sp>
      <p:sp>
        <p:nvSpPr>
          <p:cNvPr id="19" name="TextBox 18">
            <a:extLst>
              <a:ext uri="{FF2B5EF4-FFF2-40B4-BE49-F238E27FC236}">
                <a16:creationId xmlns:a16="http://schemas.microsoft.com/office/drawing/2014/main" id="{6FF19E22-9998-4D4E-96F5-3B05BAA36EA2}"/>
              </a:ext>
            </a:extLst>
          </p:cNvPr>
          <p:cNvSpPr txBox="1"/>
          <p:nvPr/>
        </p:nvSpPr>
        <p:spPr>
          <a:xfrm>
            <a:off x="9404412" y="1660818"/>
            <a:ext cx="1612777" cy="369332"/>
          </a:xfrm>
          <a:prstGeom prst="rect">
            <a:avLst/>
          </a:prstGeom>
          <a:noFill/>
        </p:spPr>
        <p:txBody>
          <a:bodyPr wrap="square" rtlCol="0">
            <a:spAutoFit/>
          </a:bodyPr>
          <a:lstStyle/>
          <a:p>
            <a:pPr algn="ctr"/>
            <a:r>
              <a:rPr lang="en-MY" dirty="0"/>
              <a:t>Storage Area</a:t>
            </a:r>
          </a:p>
        </p:txBody>
      </p:sp>
      <p:pic>
        <p:nvPicPr>
          <p:cNvPr id="4" name="Picture 3">
            <a:extLst>
              <a:ext uri="{FF2B5EF4-FFF2-40B4-BE49-F238E27FC236}">
                <a16:creationId xmlns:a16="http://schemas.microsoft.com/office/drawing/2014/main" id="{142662E6-17C1-D208-53B6-D329E150C5E3}"/>
              </a:ext>
            </a:extLst>
          </p:cNvPr>
          <p:cNvPicPr>
            <a:picLocks noChangeAspect="1"/>
          </p:cNvPicPr>
          <p:nvPr/>
        </p:nvPicPr>
        <p:blipFill>
          <a:blip r:embed="rId5"/>
          <a:stretch>
            <a:fillRect/>
          </a:stretch>
        </p:blipFill>
        <p:spPr>
          <a:xfrm>
            <a:off x="8966718" y="2160134"/>
            <a:ext cx="2174033" cy="31056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0713055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0762E-ECEA-48EF-965E-FDEF721D8979}"/>
              </a:ext>
            </a:extLst>
          </p:cNvPr>
          <p:cNvSpPr>
            <a:spLocks noGrp="1"/>
          </p:cNvSpPr>
          <p:nvPr>
            <p:ph type="title"/>
          </p:nvPr>
        </p:nvSpPr>
        <p:spPr>
          <a:xfrm>
            <a:off x="581192" y="702156"/>
            <a:ext cx="11029616" cy="536625"/>
          </a:xfrm>
        </p:spPr>
        <p:txBody>
          <a:bodyPr/>
          <a:lstStyle/>
          <a:p>
            <a:r>
              <a:rPr lang="en-MY" dirty="0"/>
              <a:t>Product Range</a:t>
            </a:r>
          </a:p>
        </p:txBody>
      </p:sp>
      <p:sp>
        <p:nvSpPr>
          <p:cNvPr id="5" name="Rectangle 4">
            <a:extLst>
              <a:ext uri="{FF2B5EF4-FFF2-40B4-BE49-F238E27FC236}">
                <a16:creationId xmlns:a16="http://schemas.microsoft.com/office/drawing/2014/main" id="{731D74D2-E0D4-4DA3-B1A5-02BBE4D21DE4}"/>
              </a:ext>
            </a:extLst>
          </p:cNvPr>
          <p:cNvSpPr/>
          <p:nvPr/>
        </p:nvSpPr>
        <p:spPr>
          <a:xfrm>
            <a:off x="43905" y="1510418"/>
            <a:ext cx="4358935" cy="150810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buClr>
                <a:schemeClr val="bg2">
                  <a:lumMod val="50000"/>
                </a:schemeClr>
              </a:buClr>
              <a:buSzPct val="50000"/>
            </a:pPr>
            <a:r>
              <a:rPr lang="en-MY" sz="1200" b="1" i="1" u="sng" dirty="0">
                <a:solidFill>
                  <a:schemeClr val="tx1"/>
                </a:solidFill>
              </a:rPr>
              <a:t>BOUFFANT CAP</a:t>
            </a:r>
          </a:p>
          <a:p>
            <a:pPr>
              <a:buClr>
                <a:schemeClr val="bg2">
                  <a:lumMod val="50000"/>
                </a:schemeClr>
              </a:buClr>
              <a:buSzPct val="50000"/>
            </a:pPr>
            <a:endParaRPr lang="en-MY" sz="1000" b="1" dirty="0">
              <a:solidFill>
                <a:schemeClr val="accent1">
                  <a:lumMod val="50000"/>
                </a:schemeClr>
              </a:solidFill>
            </a:endParaRPr>
          </a:p>
          <a:p>
            <a:pPr>
              <a:buClr>
                <a:schemeClr val="bg2">
                  <a:lumMod val="50000"/>
                </a:schemeClr>
              </a:buClr>
              <a:buSzPct val="50000"/>
              <a:buFont typeface="Wingdings" pitchFamily="2" charset="2"/>
              <a:buChar char="v"/>
            </a:pPr>
            <a:r>
              <a:rPr lang="en-MY" sz="1000" b="1" dirty="0">
                <a:solidFill>
                  <a:srgbClr val="0070C0"/>
                </a:solidFill>
              </a:rPr>
              <a:t>MATERIAL </a:t>
            </a:r>
            <a:r>
              <a:rPr lang="en-MY" sz="1000" dirty="0">
                <a:solidFill>
                  <a:srgbClr val="0070C0"/>
                </a:solidFill>
              </a:rPr>
              <a:t>:NON WOVEN POLYPROPYLENE (PPE)</a:t>
            </a:r>
          </a:p>
          <a:p>
            <a:pPr>
              <a:buClr>
                <a:schemeClr val="bg2">
                  <a:lumMod val="50000"/>
                </a:schemeClr>
              </a:buClr>
              <a:buSzPct val="50000"/>
              <a:buFont typeface="Wingdings" pitchFamily="2" charset="2"/>
              <a:buChar char="v"/>
            </a:pPr>
            <a:r>
              <a:rPr lang="en-MY" sz="1000" b="1" dirty="0">
                <a:solidFill>
                  <a:srgbClr val="0070C0"/>
                </a:solidFill>
              </a:rPr>
              <a:t>WEIGHT</a:t>
            </a:r>
            <a:r>
              <a:rPr lang="en-MY" sz="1000" dirty="0">
                <a:solidFill>
                  <a:srgbClr val="0070C0"/>
                </a:solidFill>
              </a:rPr>
              <a:t>: 12-15 GSM</a:t>
            </a:r>
          </a:p>
          <a:p>
            <a:pPr>
              <a:buClr>
                <a:schemeClr val="bg2">
                  <a:lumMod val="50000"/>
                </a:schemeClr>
              </a:buClr>
              <a:buSzPct val="50000"/>
              <a:buFont typeface="Wingdings" pitchFamily="2" charset="2"/>
              <a:buChar char="v"/>
            </a:pPr>
            <a:r>
              <a:rPr lang="en-MY" sz="1000" b="1" dirty="0">
                <a:solidFill>
                  <a:srgbClr val="0070C0"/>
                </a:solidFill>
              </a:rPr>
              <a:t>OTHER SPECIFICATION</a:t>
            </a:r>
            <a:r>
              <a:rPr lang="en-MY" sz="1000" dirty="0">
                <a:solidFill>
                  <a:srgbClr val="0070C0"/>
                </a:solidFill>
              </a:rPr>
              <a:t>:SINGLE PLY &amp; HIGH ELASTIC </a:t>
            </a:r>
          </a:p>
          <a:p>
            <a:pPr>
              <a:buClr>
                <a:schemeClr val="bg2">
                  <a:lumMod val="50000"/>
                </a:schemeClr>
              </a:buClr>
              <a:buSzPct val="50000"/>
            </a:pPr>
            <a:r>
              <a:rPr lang="en-MY" sz="1000" dirty="0">
                <a:solidFill>
                  <a:srgbClr val="0070C0"/>
                </a:solidFill>
              </a:rPr>
              <a:t> EDGE.</a:t>
            </a:r>
          </a:p>
          <a:p>
            <a:pPr>
              <a:buClr>
                <a:schemeClr val="bg2">
                  <a:lumMod val="50000"/>
                </a:schemeClr>
              </a:buClr>
              <a:buSzPct val="50000"/>
              <a:buFont typeface="Wingdings" pitchFamily="2" charset="2"/>
              <a:buChar char="v"/>
            </a:pPr>
            <a:r>
              <a:rPr lang="en-MY" sz="1000" b="1" dirty="0">
                <a:solidFill>
                  <a:srgbClr val="0070C0"/>
                </a:solidFill>
              </a:rPr>
              <a:t>SIZE</a:t>
            </a:r>
            <a:r>
              <a:rPr lang="en-MY" sz="1000" dirty="0">
                <a:solidFill>
                  <a:srgbClr val="0070C0"/>
                </a:solidFill>
              </a:rPr>
              <a:t>: UNIVERSAL (16 CM LENGTH) </a:t>
            </a:r>
          </a:p>
          <a:p>
            <a:pPr>
              <a:buClr>
                <a:schemeClr val="bg2">
                  <a:lumMod val="50000"/>
                </a:schemeClr>
              </a:buClr>
              <a:buSzPct val="50000"/>
              <a:buFont typeface="Wingdings" pitchFamily="2" charset="2"/>
              <a:buChar char="v"/>
            </a:pPr>
            <a:r>
              <a:rPr lang="en-MY" sz="1000" b="1" dirty="0">
                <a:solidFill>
                  <a:srgbClr val="0070C0"/>
                </a:solidFill>
              </a:rPr>
              <a:t>COLOUR</a:t>
            </a:r>
            <a:r>
              <a:rPr lang="en-MY" sz="1000" dirty="0">
                <a:solidFill>
                  <a:srgbClr val="0070C0"/>
                </a:solidFill>
              </a:rPr>
              <a:t>: BLUE &amp; WHITE</a:t>
            </a:r>
          </a:p>
          <a:p>
            <a:pPr>
              <a:buClr>
                <a:schemeClr val="bg2">
                  <a:lumMod val="50000"/>
                </a:schemeClr>
              </a:buClr>
              <a:buSzPct val="50000"/>
              <a:buFont typeface="Wingdings" pitchFamily="2" charset="2"/>
              <a:buChar char="v"/>
            </a:pPr>
            <a:r>
              <a:rPr lang="en-MY" sz="1000" dirty="0">
                <a:solidFill>
                  <a:srgbClr val="0070C0"/>
                </a:solidFill>
              </a:rPr>
              <a:t>100 PCS/BAG , 20 BAGS/CARTON</a:t>
            </a:r>
          </a:p>
        </p:txBody>
      </p:sp>
      <p:sp>
        <p:nvSpPr>
          <p:cNvPr id="8" name="Rectangle 7">
            <a:extLst>
              <a:ext uri="{FF2B5EF4-FFF2-40B4-BE49-F238E27FC236}">
                <a16:creationId xmlns:a16="http://schemas.microsoft.com/office/drawing/2014/main" id="{C826F0A6-7B52-43C4-9D89-41730DD5DDEC}"/>
              </a:ext>
            </a:extLst>
          </p:cNvPr>
          <p:cNvSpPr/>
          <p:nvPr/>
        </p:nvSpPr>
        <p:spPr>
          <a:xfrm>
            <a:off x="56222" y="3290160"/>
            <a:ext cx="4358936" cy="156966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buSzPct val="50000"/>
            </a:pPr>
            <a:r>
              <a:rPr lang="en-MY" sz="1200" b="1" i="1" u="sng" dirty="0"/>
              <a:t>SHOE COVER</a:t>
            </a:r>
            <a:endParaRPr lang="en-MY" sz="1200" b="1" i="1" u="sng" dirty="0">
              <a:solidFill>
                <a:schemeClr val="accent1">
                  <a:lumMod val="50000"/>
                </a:schemeClr>
              </a:solidFill>
            </a:endParaRPr>
          </a:p>
          <a:p>
            <a:pPr>
              <a:buSzPct val="50000"/>
            </a:pPr>
            <a:endParaRPr lang="en-MY" sz="1200" b="1" dirty="0">
              <a:solidFill>
                <a:schemeClr val="accent1">
                  <a:lumMod val="50000"/>
                </a:schemeClr>
              </a:solidFill>
            </a:endParaRPr>
          </a:p>
          <a:p>
            <a:pPr>
              <a:buSzPct val="50000"/>
              <a:buFont typeface="Wingdings" pitchFamily="2" charset="2"/>
              <a:buChar char="v"/>
            </a:pPr>
            <a:r>
              <a:rPr lang="en-MY" sz="1000" b="1" dirty="0">
                <a:solidFill>
                  <a:srgbClr val="0070C0"/>
                </a:solidFill>
              </a:rPr>
              <a:t>MATERIAL</a:t>
            </a:r>
            <a:r>
              <a:rPr lang="en-MY" sz="1000" dirty="0">
                <a:solidFill>
                  <a:srgbClr val="0070C0"/>
                </a:solidFill>
              </a:rPr>
              <a:t>: NON WOVEN POLYPROPYLENE (PPE)</a:t>
            </a:r>
          </a:p>
          <a:p>
            <a:pPr>
              <a:buSzPct val="50000"/>
              <a:buFont typeface="Wingdings" pitchFamily="2" charset="2"/>
              <a:buChar char="v"/>
            </a:pPr>
            <a:r>
              <a:rPr lang="en-MY" sz="1000" b="1" dirty="0">
                <a:solidFill>
                  <a:srgbClr val="0070C0"/>
                </a:solidFill>
              </a:rPr>
              <a:t>WEIGHT</a:t>
            </a:r>
            <a:r>
              <a:rPr lang="en-MY" sz="1000" dirty="0">
                <a:solidFill>
                  <a:srgbClr val="0070C0"/>
                </a:solidFill>
              </a:rPr>
              <a:t>: 30 GSM</a:t>
            </a:r>
          </a:p>
          <a:p>
            <a:pPr>
              <a:buSzPct val="50000"/>
              <a:buFont typeface="Wingdings" pitchFamily="2" charset="2"/>
              <a:buChar char="v"/>
            </a:pPr>
            <a:r>
              <a:rPr lang="en-MY" sz="1000" b="1" dirty="0">
                <a:solidFill>
                  <a:srgbClr val="0070C0"/>
                </a:solidFill>
              </a:rPr>
              <a:t>OTHER SPECIFICATION</a:t>
            </a:r>
            <a:r>
              <a:rPr lang="en-MY" sz="1000" dirty="0">
                <a:solidFill>
                  <a:srgbClr val="0070C0"/>
                </a:solidFill>
              </a:rPr>
              <a:t>:ELASTIC CLOSURE </a:t>
            </a:r>
          </a:p>
          <a:p>
            <a:pPr marL="109728" indent="0">
              <a:buSzPct val="50000"/>
              <a:buNone/>
            </a:pPr>
            <a:r>
              <a:rPr lang="en-MY" sz="1000" dirty="0">
                <a:solidFill>
                  <a:srgbClr val="0070C0"/>
                </a:solidFill>
              </a:rPr>
              <a:t>&amp; WATER RESISTANCE</a:t>
            </a:r>
          </a:p>
          <a:p>
            <a:pPr>
              <a:buSzPct val="50000"/>
              <a:buFont typeface="Wingdings" pitchFamily="2" charset="2"/>
              <a:buChar char="v"/>
            </a:pPr>
            <a:r>
              <a:rPr lang="en-MY" sz="1000" b="1" dirty="0">
                <a:solidFill>
                  <a:srgbClr val="0070C0"/>
                </a:solidFill>
              </a:rPr>
              <a:t>SIZE</a:t>
            </a:r>
            <a:r>
              <a:rPr lang="en-MY" sz="1000" dirty="0">
                <a:solidFill>
                  <a:srgbClr val="0070C0"/>
                </a:solidFill>
              </a:rPr>
              <a:t>: UNIVERSAL (15CM X 40CM)</a:t>
            </a:r>
          </a:p>
          <a:p>
            <a:pPr>
              <a:buSzPct val="50000"/>
              <a:buFont typeface="Wingdings" pitchFamily="2" charset="2"/>
              <a:buChar char="v"/>
            </a:pPr>
            <a:r>
              <a:rPr lang="en-MY" sz="1000" b="1" dirty="0">
                <a:solidFill>
                  <a:srgbClr val="0070C0"/>
                </a:solidFill>
              </a:rPr>
              <a:t>COLOUR</a:t>
            </a:r>
            <a:r>
              <a:rPr lang="en-MY" sz="1000" dirty="0">
                <a:solidFill>
                  <a:srgbClr val="0070C0"/>
                </a:solidFill>
              </a:rPr>
              <a:t>: BLUE &amp; WHITE</a:t>
            </a:r>
          </a:p>
          <a:p>
            <a:pPr>
              <a:buSzPct val="50000"/>
              <a:buFont typeface="Wingdings" pitchFamily="2" charset="2"/>
              <a:buChar char="v"/>
            </a:pPr>
            <a:r>
              <a:rPr lang="en-MY" sz="1000" dirty="0">
                <a:solidFill>
                  <a:srgbClr val="0070C0"/>
                </a:solidFill>
              </a:rPr>
              <a:t>100 PCS/BAG , 20 BAGS/CARTO</a:t>
            </a:r>
            <a:r>
              <a:rPr lang="en-MY" sz="1200" dirty="0">
                <a:solidFill>
                  <a:srgbClr val="0070C0"/>
                </a:solidFill>
              </a:rPr>
              <a:t>N</a:t>
            </a:r>
          </a:p>
        </p:txBody>
      </p:sp>
      <p:pic>
        <p:nvPicPr>
          <p:cNvPr id="12" name="Content Placeholder 4">
            <a:extLst>
              <a:ext uri="{FF2B5EF4-FFF2-40B4-BE49-F238E27FC236}">
                <a16:creationId xmlns:a16="http://schemas.microsoft.com/office/drawing/2014/main" id="{F87BBDD4-44E3-46D5-9496-E72135722B83}"/>
              </a:ext>
            </a:extLst>
          </p:cNvPr>
          <p:cNvPicPr>
            <a:picLocks noGrp="1" noChangeAspect="1"/>
          </p:cNvPicPr>
          <p:nvPr/>
        </p:nvPicPr>
        <p:blipFill>
          <a:blip r:embed="rId2">
            <a:extLst>
              <a:ext uri="{28A0092B-C50C-407E-A947-70E740481C1C}">
                <a14:useLocalDpi xmlns:a14="http://schemas.microsoft.com/office/drawing/2010/main" val="0"/>
              </a:ext>
            </a:extLst>
          </a:blip>
          <a:stretch>
            <a:fillRect/>
          </a:stretch>
        </p:blipFill>
        <p:spPr>
          <a:xfrm>
            <a:off x="2775023" y="3565057"/>
            <a:ext cx="1257180" cy="1257180"/>
          </a:xfrm>
          <a:prstGeom prst="rect">
            <a:avLst/>
          </a:prstGeom>
        </p:spPr>
      </p:pic>
      <p:sp>
        <p:nvSpPr>
          <p:cNvPr id="24" name="Rectangle 23">
            <a:extLst>
              <a:ext uri="{FF2B5EF4-FFF2-40B4-BE49-F238E27FC236}">
                <a16:creationId xmlns:a16="http://schemas.microsoft.com/office/drawing/2014/main" id="{55C705F1-E3B1-4DA3-8209-3E0860F90EB9}"/>
              </a:ext>
            </a:extLst>
          </p:cNvPr>
          <p:cNvSpPr/>
          <p:nvPr/>
        </p:nvSpPr>
        <p:spPr>
          <a:xfrm>
            <a:off x="123736" y="5010856"/>
            <a:ext cx="4229425" cy="158853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MY" dirty="0"/>
          </a:p>
        </p:txBody>
      </p:sp>
      <p:sp>
        <p:nvSpPr>
          <p:cNvPr id="29" name="Rectangle 28">
            <a:extLst>
              <a:ext uri="{FF2B5EF4-FFF2-40B4-BE49-F238E27FC236}">
                <a16:creationId xmlns:a16="http://schemas.microsoft.com/office/drawing/2014/main" id="{E44549E0-7DFF-4270-9A53-821E6A37E0FC}"/>
              </a:ext>
            </a:extLst>
          </p:cNvPr>
          <p:cNvSpPr/>
          <p:nvPr/>
        </p:nvSpPr>
        <p:spPr>
          <a:xfrm>
            <a:off x="4585018" y="5106599"/>
            <a:ext cx="3817282" cy="148669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MY" dirty="0"/>
          </a:p>
        </p:txBody>
      </p:sp>
      <p:sp>
        <p:nvSpPr>
          <p:cNvPr id="32" name="Rectangle 31">
            <a:extLst>
              <a:ext uri="{FF2B5EF4-FFF2-40B4-BE49-F238E27FC236}">
                <a16:creationId xmlns:a16="http://schemas.microsoft.com/office/drawing/2014/main" id="{F227EA2A-203F-4E23-B49C-33B86651A580}"/>
              </a:ext>
            </a:extLst>
          </p:cNvPr>
          <p:cNvSpPr/>
          <p:nvPr/>
        </p:nvSpPr>
        <p:spPr>
          <a:xfrm>
            <a:off x="8607830" y="5140764"/>
            <a:ext cx="3584936" cy="143109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MY" dirty="0"/>
          </a:p>
        </p:txBody>
      </p:sp>
      <p:sp>
        <p:nvSpPr>
          <p:cNvPr id="44" name="Rectangle 43">
            <a:extLst>
              <a:ext uri="{FF2B5EF4-FFF2-40B4-BE49-F238E27FC236}">
                <a16:creationId xmlns:a16="http://schemas.microsoft.com/office/drawing/2014/main" id="{0D8D9B16-05E4-462E-B620-AD8BAFFF4492}"/>
              </a:ext>
            </a:extLst>
          </p:cNvPr>
          <p:cNvSpPr/>
          <p:nvPr/>
        </p:nvSpPr>
        <p:spPr>
          <a:xfrm>
            <a:off x="8675524" y="5348446"/>
            <a:ext cx="1740025" cy="1223412"/>
          </a:xfrm>
          <a:prstGeom prst="rect">
            <a:avLst/>
          </a:prstGeom>
        </p:spPr>
        <p:txBody>
          <a:bodyPr wrap="square">
            <a:spAutoFit/>
          </a:bodyPr>
          <a:lstStyle/>
          <a:p>
            <a:pPr>
              <a:buSzPct val="50000"/>
              <a:buFont typeface="Wingdings" pitchFamily="2" charset="2"/>
              <a:buChar char="v"/>
            </a:pPr>
            <a:r>
              <a:rPr lang="en-MY" sz="1050" b="1" dirty="0">
                <a:solidFill>
                  <a:srgbClr val="0070C0"/>
                </a:solidFill>
              </a:rPr>
              <a:t>MATERIAL</a:t>
            </a:r>
            <a:r>
              <a:rPr lang="en-MY" sz="1050" dirty="0">
                <a:solidFill>
                  <a:srgbClr val="0070C0"/>
                </a:solidFill>
              </a:rPr>
              <a:t>: SMS 45GSM</a:t>
            </a:r>
          </a:p>
          <a:p>
            <a:pPr>
              <a:buSzPct val="50000"/>
              <a:buFont typeface="Wingdings" pitchFamily="2" charset="2"/>
              <a:buChar char="v"/>
            </a:pPr>
            <a:r>
              <a:rPr lang="en-MY" sz="1050" b="1" dirty="0">
                <a:solidFill>
                  <a:srgbClr val="0070C0"/>
                </a:solidFill>
              </a:rPr>
              <a:t>COLOUR</a:t>
            </a:r>
            <a:r>
              <a:rPr lang="en-MY" sz="1050" dirty="0">
                <a:solidFill>
                  <a:srgbClr val="0070C0"/>
                </a:solidFill>
              </a:rPr>
              <a:t>: BLUE</a:t>
            </a:r>
          </a:p>
          <a:p>
            <a:pPr>
              <a:buSzPct val="50000"/>
              <a:buFont typeface="Wingdings" pitchFamily="2" charset="2"/>
              <a:buChar char="v"/>
            </a:pPr>
            <a:r>
              <a:rPr lang="en-MY" sz="1050" b="1" dirty="0">
                <a:solidFill>
                  <a:srgbClr val="0070C0"/>
                </a:solidFill>
              </a:rPr>
              <a:t>OTHER SPECIFICATION</a:t>
            </a:r>
            <a:r>
              <a:rPr lang="en-MY" sz="1050" dirty="0">
                <a:solidFill>
                  <a:srgbClr val="0070C0"/>
                </a:solidFill>
              </a:rPr>
              <a:t>: ANTI-STATIC                                           ,LINT FREE, FIRE RESISTANCE                                                             &amp; WATER PROOF.</a:t>
            </a:r>
          </a:p>
        </p:txBody>
      </p:sp>
      <p:sp>
        <p:nvSpPr>
          <p:cNvPr id="45" name="Rectangle 44">
            <a:extLst>
              <a:ext uri="{FF2B5EF4-FFF2-40B4-BE49-F238E27FC236}">
                <a16:creationId xmlns:a16="http://schemas.microsoft.com/office/drawing/2014/main" id="{E6A6835B-0563-4541-83F4-31785053FE56}"/>
              </a:ext>
            </a:extLst>
          </p:cNvPr>
          <p:cNvSpPr/>
          <p:nvPr/>
        </p:nvSpPr>
        <p:spPr>
          <a:xfrm>
            <a:off x="8570518" y="5105164"/>
            <a:ext cx="2672078" cy="261610"/>
          </a:xfrm>
          <a:prstGeom prst="rect">
            <a:avLst/>
          </a:prstGeom>
        </p:spPr>
        <p:txBody>
          <a:bodyPr wrap="square">
            <a:spAutoFit/>
          </a:bodyPr>
          <a:lstStyle/>
          <a:p>
            <a:r>
              <a:rPr lang="en-MY" sz="1100" b="1" i="1" u="sng" dirty="0"/>
              <a:t>DISPOSABLE SCRUB SUIT</a:t>
            </a:r>
          </a:p>
        </p:txBody>
      </p:sp>
      <p:pic>
        <p:nvPicPr>
          <p:cNvPr id="46" name="Picture 2">
            <a:extLst>
              <a:ext uri="{FF2B5EF4-FFF2-40B4-BE49-F238E27FC236}">
                <a16:creationId xmlns:a16="http://schemas.microsoft.com/office/drawing/2014/main" id="{A4F8D138-1F12-46C4-B999-73D5304279E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016" t="27099" r="4633"/>
          <a:stretch/>
        </p:blipFill>
        <p:spPr bwMode="auto">
          <a:xfrm>
            <a:off x="10397751" y="5319073"/>
            <a:ext cx="675188" cy="1151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 name="Picture 3">
            <a:extLst>
              <a:ext uri="{FF2B5EF4-FFF2-40B4-BE49-F238E27FC236}">
                <a16:creationId xmlns:a16="http://schemas.microsoft.com/office/drawing/2014/main" id="{1D4D9D4D-1AAB-472B-AB09-D81B9B8AF0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78422" y="5299402"/>
            <a:ext cx="782487" cy="1123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a:extLst>
              <a:ext uri="{FF2B5EF4-FFF2-40B4-BE49-F238E27FC236}">
                <a16:creationId xmlns:a16="http://schemas.microsoft.com/office/drawing/2014/main" id="{29C30B5C-1FE4-3BE3-0B4A-1BF9F3F7E1EB}"/>
              </a:ext>
            </a:extLst>
          </p:cNvPr>
          <p:cNvSpPr/>
          <p:nvPr/>
        </p:nvSpPr>
        <p:spPr>
          <a:xfrm>
            <a:off x="4652812" y="1526086"/>
            <a:ext cx="3688853" cy="154657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MY"/>
          </a:p>
        </p:txBody>
      </p:sp>
      <p:pic>
        <p:nvPicPr>
          <p:cNvPr id="4" name="Content Placeholder 4">
            <a:extLst>
              <a:ext uri="{FF2B5EF4-FFF2-40B4-BE49-F238E27FC236}">
                <a16:creationId xmlns:a16="http://schemas.microsoft.com/office/drawing/2014/main" id="{EFBE4A5B-AADA-EEC3-F962-0FA3F25768FE}"/>
              </a:ext>
            </a:extLst>
          </p:cNvPr>
          <p:cNvPicPr>
            <a:picLocks noChangeAspect="1"/>
          </p:cNvPicPr>
          <p:nvPr/>
        </p:nvPicPr>
        <p:blipFill rotWithShape="1">
          <a:blip r:embed="rId5">
            <a:extLst>
              <a:ext uri="{28A0092B-C50C-407E-A947-70E740481C1C}">
                <a14:useLocalDpi xmlns:a14="http://schemas.microsoft.com/office/drawing/2010/main" val="0"/>
              </a:ext>
            </a:extLst>
          </a:blip>
          <a:srcRect t="-1824" b="19751"/>
          <a:stretch/>
        </p:blipFill>
        <p:spPr>
          <a:xfrm>
            <a:off x="6924578" y="1794734"/>
            <a:ext cx="1163622" cy="1324346"/>
          </a:xfrm>
          <a:prstGeom prst="rect">
            <a:avLst/>
          </a:prstGeom>
        </p:spPr>
      </p:pic>
      <p:sp>
        <p:nvSpPr>
          <p:cNvPr id="7" name="Rectangle 6">
            <a:extLst>
              <a:ext uri="{FF2B5EF4-FFF2-40B4-BE49-F238E27FC236}">
                <a16:creationId xmlns:a16="http://schemas.microsoft.com/office/drawing/2014/main" id="{B439799E-251C-BAB3-7EE9-1B51B7D1DAD6}"/>
              </a:ext>
            </a:extLst>
          </p:cNvPr>
          <p:cNvSpPr/>
          <p:nvPr/>
        </p:nvSpPr>
        <p:spPr>
          <a:xfrm>
            <a:off x="4616932" y="1931751"/>
            <a:ext cx="2514743" cy="1169551"/>
          </a:xfrm>
          <a:prstGeom prst="rect">
            <a:avLst/>
          </a:prstGeom>
        </p:spPr>
        <p:txBody>
          <a:bodyPr wrap="square">
            <a:spAutoFit/>
          </a:bodyPr>
          <a:lstStyle/>
          <a:p>
            <a:pPr>
              <a:buSzPct val="50000"/>
              <a:buFont typeface="Wingdings" pitchFamily="2" charset="2"/>
              <a:buChar char="v"/>
            </a:pPr>
            <a:r>
              <a:rPr lang="en-MY" sz="1000" b="1" dirty="0">
                <a:solidFill>
                  <a:schemeClr val="accent1">
                    <a:lumMod val="50000"/>
                  </a:schemeClr>
                </a:solidFill>
              </a:rPr>
              <a:t>MATERIAL</a:t>
            </a:r>
            <a:r>
              <a:rPr lang="en-MY" sz="1000" dirty="0">
                <a:solidFill>
                  <a:schemeClr val="accent1">
                    <a:lumMod val="50000"/>
                  </a:schemeClr>
                </a:solidFill>
              </a:rPr>
              <a:t>: SMS MATERIAL</a:t>
            </a:r>
          </a:p>
          <a:p>
            <a:pPr>
              <a:buSzPct val="50000"/>
              <a:buFont typeface="Wingdings" pitchFamily="2" charset="2"/>
              <a:buChar char="v"/>
            </a:pPr>
            <a:r>
              <a:rPr lang="en-MY" sz="1000" b="1" dirty="0">
                <a:solidFill>
                  <a:schemeClr val="accent1">
                    <a:lumMod val="50000"/>
                  </a:schemeClr>
                </a:solidFill>
              </a:rPr>
              <a:t>WEIGHT</a:t>
            </a:r>
            <a:r>
              <a:rPr lang="en-MY" sz="1000" dirty="0">
                <a:solidFill>
                  <a:schemeClr val="accent1">
                    <a:lumMod val="50000"/>
                  </a:schemeClr>
                </a:solidFill>
              </a:rPr>
              <a:t>: 45-50 GSM</a:t>
            </a:r>
          </a:p>
          <a:p>
            <a:pPr>
              <a:buSzPct val="50000"/>
              <a:buFont typeface="Wingdings" pitchFamily="2" charset="2"/>
              <a:buChar char="v"/>
            </a:pPr>
            <a:r>
              <a:rPr lang="en-MY" sz="1000" b="1" dirty="0">
                <a:solidFill>
                  <a:schemeClr val="accent1">
                    <a:lumMod val="50000"/>
                  </a:schemeClr>
                </a:solidFill>
              </a:rPr>
              <a:t>COLOUR</a:t>
            </a:r>
            <a:r>
              <a:rPr lang="en-MY" sz="1000" dirty="0">
                <a:solidFill>
                  <a:schemeClr val="accent1">
                    <a:lumMod val="50000"/>
                  </a:schemeClr>
                </a:solidFill>
              </a:rPr>
              <a:t>: BLUE</a:t>
            </a:r>
          </a:p>
          <a:p>
            <a:pPr>
              <a:buSzPct val="50000"/>
              <a:buFont typeface="Wingdings" pitchFamily="2" charset="2"/>
              <a:buChar char="v"/>
            </a:pPr>
            <a:r>
              <a:rPr lang="en-MY" sz="1000" b="1" dirty="0">
                <a:solidFill>
                  <a:schemeClr val="accent1">
                    <a:lumMod val="50000"/>
                  </a:schemeClr>
                </a:solidFill>
              </a:rPr>
              <a:t>SIZE</a:t>
            </a:r>
            <a:r>
              <a:rPr lang="en-MY" sz="1000" dirty="0">
                <a:solidFill>
                  <a:schemeClr val="accent1">
                    <a:lumMod val="50000"/>
                  </a:schemeClr>
                </a:solidFill>
              </a:rPr>
              <a:t>: M,L,XL, XXL</a:t>
            </a:r>
          </a:p>
          <a:p>
            <a:pPr>
              <a:buSzPct val="50000"/>
              <a:buFont typeface="Wingdings" pitchFamily="2" charset="2"/>
              <a:buChar char="v"/>
            </a:pPr>
            <a:r>
              <a:rPr lang="en-MY" sz="1000" b="1" dirty="0">
                <a:solidFill>
                  <a:schemeClr val="accent1">
                    <a:lumMod val="50000"/>
                  </a:schemeClr>
                </a:solidFill>
              </a:rPr>
              <a:t>OTHER SPECIFICATION</a:t>
            </a:r>
            <a:r>
              <a:rPr lang="en-MY" sz="1000" dirty="0">
                <a:solidFill>
                  <a:schemeClr val="accent1">
                    <a:lumMod val="50000"/>
                  </a:schemeClr>
                </a:solidFill>
              </a:rPr>
              <a:t>:WATER REPPELENT,COTTON KNITED CUFF, BELOW KNEE LENGTH,ANTI-STATIC &amp; STERILE</a:t>
            </a:r>
            <a:endParaRPr lang="en-MY" sz="1000" dirty="0"/>
          </a:p>
        </p:txBody>
      </p:sp>
      <p:sp>
        <p:nvSpPr>
          <p:cNvPr id="9" name="Rectangle 8">
            <a:extLst>
              <a:ext uri="{FF2B5EF4-FFF2-40B4-BE49-F238E27FC236}">
                <a16:creationId xmlns:a16="http://schemas.microsoft.com/office/drawing/2014/main" id="{6EE37EBD-DE80-16FC-B255-60535A6D0F33}"/>
              </a:ext>
            </a:extLst>
          </p:cNvPr>
          <p:cNvSpPr/>
          <p:nvPr/>
        </p:nvSpPr>
        <p:spPr>
          <a:xfrm>
            <a:off x="4657624" y="1677743"/>
            <a:ext cx="1860830" cy="261610"/>
          </a:xfrm>
          <a:prstGeom prst="rect">
            <a:avLst/>
          </a:prstGeom>
        </p:spPr>
        <p:txBody>
          <a:bodyPr wrap="square">
            <a:spAutoFit/>
          </a:bodyPr>
          <a:lstStyle/>
          <a:p>
            <a:r>
              <a:rPr lang="en-MY" sz="1100" b="1" i="1" u="sng" dirty="0"/>
              <a:t>SURGICAL GOWN</a:t>
            </a:r>
          </a:p>
        </p:txBody>
      </p:sp>
      <p:sp>
        <p:nvSpPr>
          <p:cNvPr id="10" name="Rectangle 9">
            <a:extLst>
              <a:ext uri="{FF2B5EF4-FFF2-40B4-BE49-F238E27FC236}">
                <a16:creationId xmlns:a16="http://schemas.microsoft.com/office/drawing/2014/main" id="{27C91CAC-784F-8420-78A9-6CEDA3BDC680}"/>
              </a:ext>
            </a:extLst>
          </p:cNvPr>
          <p:cNvSpPr/>
          <p:nvPr/>
        </p:nvSpPr>
        <p:spPr>
          <a:xfrm>
            <a:off x="8459242" y="1559577"/>
            <a:ext cx="3688853" cy="154657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MY"/>
          </a:p>
        </p:txBody>
      </p:sp>
      <p:pic>
        <p:nvPicPr>
          <p:cNvPr id="11" name="Content Placeholder 4">
            <a:extLst>
              <a:ext uri="{FF2B5EF4-FFF2-40B4-BE49-F238E27FC236}">
                <a16:creationId xmlns:a16="http://schemas.microsoft.com/office/drawing/2014/main" id="{419A7345-A66B-C0F4-94A7-F9FBCB952764}"/>
              </a:ext>
            </a:extLst>
          </p:cNvPr>
          <p:cNvPicPr>
            <a:picLocks noChangeAspect="1"/>
          </p:cNvPicPr>
          <p:nvPr/>
        </p:nvPicPr>
        <p:blipFill rotWithShape="1">
          <a:blip r:embed="rId5">
            <a:extLst>
              <a:ext uri="{28A0092B-C50C-407E-A947-70E740481C1C}">
                <a14:useLocalDpi xmlns:a14="http://schemas.microsoft.com/office/drawing/2010/main" val="0"/>
              </a:ext>
            </a:extLst>
          </a:blip>
          <a:srcRect t="-1824" b="19751"/>
          <a:stretch/>
        </p:blipFill>
        <p:spPr>
          <a:xfrm>
            <a:off x="10736764" y="1629455"/>
            <a:ext cx="1170530" cy="1332208"/>
          </a:xfrm>
          <a:prstGeom prst="rect">
            <a:avLst/>
          </a:prstGeom>
        </p:spPr>
      </p:pic>
      <p:sp>
        <p:nvSpPr>
          <p:cNvPr id="13" name="Rectangle 12">
            <a:extLst>
              <a:ext uri="{FF2B5EF4-FFF2-40B4-BE49-F238E27FC236}">
                <a16:creationId xmlns:a16="http://schemas.microsoft.com/office/drawing/2014/main" id="{055281E3-E2DF-C625-8B4C-72F031708AEB}"/>
              </a:ext>
            </a:extLst>
          </p:cNvPr>
          <p:cNvSpPr/>
          <p:nvPr/>
        </p:nvSpPr>
        <p:spPr>
          <a:xfrm>
            <a:off x="8427213" y="1803532"/>
            <a:ext cx="2514743" cy="1169551"/>
          </a:xfrm>
          <a:prstGeom prst="rect">
            <a:avLst/>
          </a:prstGeom>
        </p:spPr>
        <p:txBody>
          <a:bodyPr wrap="square">
            <a:spAutoFit/>
          </a:bodyPr>
          <a:lstStyle/>
          <a:p>
            <a:pPr>
              <a:buSzPct val="50000"/>
              <a:buFont typeface="Wingdings" pitchFamily="2" charset="2"/>
              <a:buChar char="v"/>
            </a:pPr>
            <a:r>
              <a:rPr lang="en-MY" sz="1000" b="1" dirty="0">
                <a:solidFill>
                  <a:schemeClr val="accent1">
                    <a:lumMod val="50000"/>
                  </a:schemeClr>
                </a:solidFill>
              </a:rPr>
              <a:t>MATERIAL</a:t>
            </a:r>
            <a:r>
              <a:rPr lang="en-MY" sz="1000" dirty="0">
                <a:solidFill>
                  <a:schemeClr val="accent1">
                    <a:lumMod val="50000"/>
                  </a:schemeClr>
                </a:solidFill>
              </a:rPr>
              <a:t>: SMS MATERIAL</a:t>
            </a:r>
          </a:p>
          <a:p>
            <a:pPr>
              <a:buSzPct val="50000"/>
              <a:buFont typeface="Wingdings" pitchFamily="2" charset="2"/>
              <a:buChar char="v"/>
            </a:pPr>
            <a:r>
              <a:rPr lang="en-MY" sz="1000" b="1" dirty="0">
                <a:solidFill>
                  <a:schemeClr val="accent1">
                    <a:lumMod val="50000"/>
                  </a:schemeClr>
                </a:solidFill>
              </a:rPr>
              <a:t>WEIGHT</a:t>
            </a:r>
            <a:r>
              <a:rPr lang="en-MY" sz="1000" dirty="0">
                <a:solidFill>
                  <a:schemeClr val="accent1">
                    <a:lumMod val="50000"/>
                  </a:schemeClr>
                </a:solidFill>
              </a:rPr>
              <a:t>: 45-50 GSM</a:t>
            </a:r>
          </a:p>
          <a:p>
            <a:pPr>
              <a:buSzPct val="50000"/>
              <a:buFont typeface="Wingdings" pitchFamily="2" charset="2"/>
              <a:buChar char="v"/>
            </a:pPr>
            <a:r>
              <a:rPr lang="en-MY" sz="1000" b="1" dirty="0">
                <a:solidFill>
                  <a:schemeClr val="accent1">
                    <a:lumMod val="50000"/>
                  </a:schemeClr>
                </a:solidFill>
              </a:rPr>
              <a:t>COLOUR</a:t>
            </a:r>
            <a:r>
              <a:rPr lang="en-MY" sz="1000" dirty="0">
                <a:solidFill>
                  <a:schemeClr val="accent1">
                    <a:lumMod val="50000"/>
                  </a:schemeClr>
                </a:solidFill>
              </a:rPr>
              <a:t>: BLUE</a:t>
            </a:r>
          </a:p>
          <a:p>
            <a:pPr>
              <a:buSzPct val="50000"/>
              <a:buFont typeface="Wingdings" pitchFamily="2" charset="2"/>
              <a:buChar char="v"/>
            </a:pPr>
            <a:r>
              <a:rPr lang="en-MY" sz="1000" b="1" dirty="0">
                <a:solidFill>
                  <a:schemeClr val="accent1">
                    <a:lumMod val="50000"/>
                  </a:schemeClr>
                </a:solidFill>
              </a:rPr>
              <a:t>SIZE</a:t>
            </a:r>
            <a:r>
              <a:rPr lang="en-MY" sz="1000" dirty="0">
                <a:solidFill>
                  <a:schemeClr val="accent1">
                    <a:lumMod val="50000"/>
                  </a:schemeClr>
                </a:solidFill>
              </a:rPr>
              <a:t>: M,L,XL.XXL</a:t>
            </a:r>
          </a:p>
          <a:p>
            <a:pPr>
              <a:buSzPct val="50000"/>
              <a:buFont typeface="Wingdings" pitchFamily="2" charset="2"/>
              <a:buChar char="v"/>
            </a:pPr>
            <a:r>
              <a:rPr lang="en-MY" sz="1000" b="1" dirty="0">
                <a:solidFill>
                  <a:schemeClr val="accent1">
                    <a:lumMod val="50000"/>
                  </a:schemeClr>
                </a:solidFill>
              </a:rPr>
              <a:t>OTHER SPECIFICATION</a:t>
            </a:r>
            <a:r>
              <a:rPr lang="en-MY" sz="1000" dirty="0">
                <a:solidFill>
                  <a:schemeClr val="accent1">
                    <a:lumMod val="50000"/>
                  </a:schemeClr>
                </a:solidFill>
              </a:rPr>
              <a:t>:WATER REPPELENT,COTTON KNITED CUFF, BELOW KNEE LENGTH,ANTI-STATIC &amp; STERILE</a:t>
            </a:r>
            <a:endParaRPr lang="en-MY" sz="1000" dirty="0"/>
          </a:p>
        </p:txBody>
      </p:sp>
      <p:sp>
        <p:nvSpPr>
          <p:cNvPr id="14" name="Rectangle 13">
            <a:extLst>
              <a:ext uri="{FF2B5EF4-FFF2-40B4-BE49-F238E27FC236}">
                <a16:creationId xmlns:a16="http://schemas.microsoft.com/office/drawing/2014/main" id="{E4739C2B-3AC1-AEC5-81AC-5BA5DCC61456}"/>
              </a:ext>
            </a:extLst>
          </p:cNvPr>
          <p:cNvSpPr/>
          <p:nvPr/>
        </p:nvSpPr>
        <p:spPr>
          <a:xfrm>
            <a:off x="8536921" y="1566299"/>
            <a:ext cx="1860830" cy="261610"/>
          </a:xfrm>
          <a:prstGeom prst="rect">
            <a:avLst/>
          </a:prstGeom>
        </p:spPr>
        <p:txBody>
          <a:bodyPr wrap="square">
            <a:spAutoFit/>
          </a:bodyPr>
          <a:lstStyle/>
          <a:p>
            <a:r>
              <a:rPr lang="en-MY" sz="1100" b="1" i="1" u="sng" dirty="0"/>
              <a:t>CHEMO GOWN</a:t>
            </a:r>
          </a:p>
        </p:txBody>
      </p:sp>
      <p:sp>
        <p:nvSpPr>
          <p:cNvPr id="15" name="Rectangle 14">
            <a:extLst>
              <a:ext uri="{FF2B5EF4-FFF2-40B4-BE49-F238E27FC236}">
                <a16:creationId xmlns:a16="http://schemas.microsoft.com/office/drawing/2014/main" id="{778BF0FD-620B-93D6-A847-C63AB53DB58F}"/>
              </a:ext>
            </a:extLst>
          </p:cNvPr>
          <p:cNvSpPr/>
          <p:nvPr/>
        </p:nvSpPr>
        <p:spPr>
          <a:xfrm>
            <a:off x="4585018" y="3299215"/>
            <a:ext cx="3722973" cy="156060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MY"/>
          </a:p>
        </p:txBody>
      </p:sp>
      <p:sp>
        <p:nvSpPr>
          <p:cNvPr id="36" name="Rectangle 35">
            <a:extLst>
              <a:ext uri="{FF2B5EF4-FFF2-40B4-BE49-F238E27FC236}">
                <a16:creationId xmlns:a16="http://schemas.microsoft.com/office/drawing/2014/main" id="{14ABB2F2-7B8B-88F6-7AB2-300AE964E0B1}"/>
              </a:ext>
            </a:extLst>
          </p:cNvPr>
          <p:cNvSpPr/>
          <p:nvPr/>
        </p:nvSpPr>
        <p:spPr>
          <a:xfrm>
            <a:off x="4635083" y="5369882"/>
            <a:ext cx="2437796" cy="1223412"/>
          </a:xfrm>
          <a:prstGeom prst="rect">
            <a:avLst/>
          </a:prstGeom>
        </p:spPr>
        <p:txBody>
          <a:bodyPr wrap="square">
            <a:spAutoFit/>
          </a:bodyPr>
          <a:lstStyle/>
          <a:p>
            <a:pPr>
              <a:buSzPct val="50000"/>
              <a:buFont typeface="Wingdings" pitchFamily="2" charset="2"/>
              <a:buChar char="v"/>
            </a:pPr>
            <a:r>
              <a:rPr lang="en-MY" sz="1050" b="1" dirty="0">
                <a:solidFill>
                  <a:schemeClr val="accent1">
                    <a:lumMod val="50000"/>
                  </a:schemeClr>
                </a:solidFill>
              </a:rPr>
              <a:t>MATERIAL</a:t>
            </a:r>
            <a:r>
              <a:rPr lang="en-MY" sz="1050" dirty="0">
                <a:solidFill>
                  <a:schemeClr val="accent1">
                    <a:lumMod val="50000"/>
                  </a:schemeClr>
                </a:solidFill>
              </a:rPr>
              <a:t>: NON WOVEN POLYPROPYLENE Fabric</a:t>
            </a:r>
          </a:p>
          <a:p>
            <a:pPr>
              <a:buSzPct val="50000"/>
              <a:buFont typeface="Wingdings" pitchFamily="2" charset="2"/>
              <a:buChar char="v"/>
            </a:pPr>
            <a:r>
              <a:rPr lang="en-MY" sz="1050" b="1" dirty="0">
                <a:solidFill>
                  <a:schemeClr val="accent1">
                    <a:lumMod val="50000"/>
                  </a:schemeClr>
                </a:solidFill>
              </a:rPr>
              <a:t>WEIGHT</a:t>
            </a:r>
            <a:r>
              <a:rPr lang="en-MY" sz="1050" dirty="0">
                <a:solidFill>
                  <a:schemeClr val="accent1">
                    <a:lumMod val="50000"/>
                  </a:schemeClr>
                </a:solidFill>
              </a:rPr>
              <a:t>: 30GSM</a:t>
            </a:r>
          </a:p>
          <a:p>
            <a:pPr>
              <a:buSzPct val="50000"/>
              <a:buFont typeface="Wingdings" pitchFamily="2" charset="2"/>
              <a:buChar char="v"/>
            </a:pPr>
            <a:r>
              <a:rPr lang="en-MY" sz="1050" b="1" dirty="0">
                <a:solidFill>
                  <a:schemeClr val="accent1">
                    <a:lumMod val="50000"/>
                  </a:schemeClr>
                </a:solidFill>
              </a:rPr>
              <a:t>OTHER SPECIFICATION</a:t>
            </a:r>
            <a:r>
              <a:rPr lang="en-MY" sz="1050" dirty="0">
                <a:solidFill>
                  <a:schemeClr val="accent1">
                    <a:lumMod val="50000"/>
                  </a:schemeClr>
                </a:solidFill>
              </a:rPr>
              <a:t>: TIE ON FIT </a:t>
            </a:r>
          </a:p>
          <a:p>
            <a:pPr marL="109728" indent="0">
              <a:buSzPct val="50000"/>
              <a:buNone/>
            </a:pPr>
            <a:r>
              <a:rPr lang="en-MY" sz="1050" dirty="0">
                <a:solidFill>
                  <a:schemeClr val="accent1">
                    <a:lumMod val="50000"/>
                  </a:schemeClr>
                </a:solidFill>
              </a:rPr>
              <a:t>&amp; WATER RESISTANCE</a:t>
            </a:r>
          </a:p>
          <a:p>
            <a:pPr>
              <a:buSzPct val="50000"/>
              <a:buFont typeface="Wingdings" pitchFamily="2" charset="2"/>
              <a:buChar char="v"/>
            </a:pPr>
            <a:r>
              <a:rPr lang="en-MY" sz="1050" b="1" dirty="0">
                <a:solidFill>
                  <a:schemeClr val="accent1">
                    <a:lumMod val="50000"/>
                  </a:schemeClr>
                </a:solidFill>
              </a:rPr>
              <a:t>SIZE</a:t>
            </a:r>
            <a:r>
              <a:rPr lang="en-MY" sz="1050" dirty="0">
                <a:solidFill>
                  <a:schemeClr val="accent1">
                    <a:lumMod val="50000"/>
                  </a:schemeClr>
                </a:solidFill>
              </a:rPr>
              <a:t>: 21””</a:t>
            </a:r>
          </a:p>
          <a:p>
            <a:pPr>
              <a:buSzPct val="50000"/>
              <a:buFont typeface="Wingdings" pitchFamily="2" charset="2"/>
              <a:buChar char="v"/>
            </a:pPr>
            <a:r>
              <a:rPr lang="en-MY" sz="1050" b="1" dirty="0">
                <a:solidFill>
                  <a:schemeClr val="accent1">
                    <a:lumMod val="50000"/>
                  </a:schemeClr>
                </a:solidFill>
              </a:rPr>
              <a:t>COLOUR</a:t>
            </a:r>
            <a:r>
              <a:rPr lang="en-MY" sz="1050" dirty="0">
                <a:solidFill>
                  <a:schemeClr val="accent1">
                    <a:lumMod val="50000"/>
                  </a:schemeClr>
                </a:solidFill>
              </a:rPr>
              <a:t>:BLUE</a:t>
            </a:r>
            <a:endParaRPr lang="en-MY" sz="1050" dirty="0"/>
          </a:p>
        </p:txBody>
      </p:sp>
      <p:sp>
        <p:nvSpPr>
          <p:cNvPr id="48" name="Rectangle 47">
            <a:extLst>
              <a:ext uri="{FF2B5EF4-FFF2-40B4-BE49-F238E27FC236}">
                <a16:creationId xmlns:a16="http://schemas.microsoft.com/office/drawing/2014/main" id="{FC3DE9FC-1583-7FD1-6156-5F970D9783DA}"/>
              </a:ext>
            </a:extLst>
          </p:cNvPr>
          <p:cNvSpPr/>
          <p:nvPr/>
        </p:nvSpPr>
        <p:spPr>
          <a:xfrm>
            <a:off x="4781849" y="3351066"/>
            <a:ext cx="1611275" cy="261610"/>
          </a:xfrm>
          <a:prstGeom prst="rect">
            <a:avLst/>
          </a:prstGeom>
        </p:spPr>
        <p:txBody>
          <a:bodyPr wrap="square">
            <a:spAutoFit/>
          </a:bodyPr>
          <a:lstStyle/>
          <a:p>
            <a:r>
              <a:rPr lang="en-MY" sz="1100" b="1" i="1" u="sng" dirty="0"/>
              <a:t>SURGEON CAP</a:t>
            </a:r>
          </a:p>
        </p:txBody>
      </p:sp>
      <p:sp>
        <p:nvSpPr>
          <p:cNvPr id="49" name="Rectangle 48">
            <a:extLst>
              <a:ext uri="{FF2B5EF4-FFF2-40B4-BE49-F238E27FC236}">
                <a16:creationId xmlns:a16="http://schemas.microsoft.com/office/drawing/2014/main" id="{C4C35A89-423E-97C1-DB99-142EFA3944B1}"/>
              </a:ext>
            </a:extLst>
          </p:cNvPr>
          <p:cNvSpPr/>
          <p:nvPr/>
        </p:nvSpPr>
        <p:spPr>
          <a:xfrm>
            <a:off x="8477852" y="3270558"/>
            <a:ext cx="3461089" cy="174682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MY"/>
          </a:p>
        </p:txBody>
      </p:sp>
      <p:pic>
        <p:nvPicPr>
          <p:cNvPr id="50" name="Content Placeholder 4">
            <a:extLst>
              <a:ext uri="{FF2B5EF4-FFF2-40B4-BE49-F238E27FC236}">
                <a16:creationId xmlns:a16="http://schemas.microsoft.com/office/drawing/2014/main" id="{80ABAC58-8414-BDFB-3851-B65D478FD11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244831" y="3356885"/>
            <a:ext cx="1237793" cy="1521454"/>
          </a:xfrm>
          <a:prstGeom prst="rect">
            <a:avLst/>
          </a:prstGeom>
        </p:spPr>
      </p:pic>
      <p:pic>
        <p:nvPicPr>
          <p:cNvPr id="52" name="Picture 3" descr="C:\Users\GEORGE ARVIN\Desktop\20191202155843TSh9I5.jpg">
            <a:extLst>
              <a:ext uri="{FF2B5EF4-FFF2-40B4-BE49-F238E27FC236}">
                <a16:creationId xmlns:a16="http://schemas.microsoft.com/office/drawing/2014/main" id="{18FCEA91-0F7E-4037-A664-89A1D63EACEC}"/>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370059" y="4109482"/>
            <a:ext cx="537235" cy="839430"/>
          </a:xfrm>
          <a:prstGeom prst="rect">
            <a:avLst/>
          </a:prstGeom>
          <a:noFill/>
          <a:extLst>
            <a:ext uri="{909E8E84-426E-40DD-AFC4-6F175D3DCCD1}">
              <a14:hiddenFill xmlns:a14="http://schemas.microsoft.com/office/drawing/2010/main">
                <a:solidFill>
                  <a:srgbClr val="FFFFFF"/>
                </a:solidFill>
              </a14:hiddenFill>
            </a:ext>
          </a:extLst>
        </p:spPr>
      </p:pic>
      <p:sp>
        <p:nvSpPr>
          <p:cNvPr id="53" name="Rectangle 52">
            <a:extLst>
              <a:ext uri="{FF2B5EF4-FFF2-40B4-BE49-F238E27FC236}">
                <a16:creationId xmlns:a16="http://schemas.microsoft.com/office/drawing/2014/main" id="{6D86128F-12DC-4602-A41C-3319A88D00F9}"/>
              </a:ext>
            </a:extLst>
          </p:cNvPr>
          <p:cNvSpPr/>
          <p:nvPr/>
        </p:nvSpPr>
        <p:spPr>
          <a:xfrm>
            <a:off x="8549674" y="3537950"/>
            <a:ext cx="2071052" cy="1384995"/>
          </a:xfrm>
          <a:prstGeom prst="rect">
            <a:avLst/>
          </a:prstGeom>
        </p:spPr>
        <p:txBody>
          <a:bodyPr wrap="square">
            <a:spAutoFit/>
          </a:bodyPr>
          <a:lstStyle/>
          <a:p>
            <a:pPr>
              <a:buSzPct val="50000"/>
              <a:buFont typeface="Wingdings" pitchFamily="2" charset="2"/>
              <a:buChar char="v"/>
            </a:pPr>
            <a:r>
              <a:rPr lang="en-MY" sz="1050" b="1" dirty="0">
                <a:solidFill>
                  <a:schemeClr val="accent1">
                    <a:lumMod val="50000"/>
                  </a:schemeClr>
                </a:solidFill>
              </a:rPr>
              <a:t>MATERIAL</a:t>
            </a:r>
            <a:r>
              <a:rPr lang="en-MY" sz="1050" dirty="0">
                <a:solidFill>
                  <a:schemeClr val="accent1">
                    <a:lumMod val="50000"/>
                  </a:schemeClr>
                </a:solidFill>
              </a:rPr>
              <a:t>: NON WOVEN POLYPROPYLENE (PPE)</a:t>
            </a:r>
          </a:p>
          <a:p>
            <a:pPr>
              <a:buSzPct val="50000"/>
              <a:buFont typeface="Wingdings" pitchFamily="2" charset="2"/>
              <a:buChar char="v"/>
            </a:pPr>
            <a:r>
              <a:rPr lang="en-MY" sz="1050" b="1" dirty="0">
                <a:solidFill>
                  <a:schemeClr val="accent1">
                    <a:lumMod val="50000"/>
                  </a:schemeClr>
                </a:solidFill>
              </a:rPr>
              <a:t>WEIGHT</a:t>
            </a:r>
            <a:r>
              <a:rPr lang="en-MY" sz="1050" dirty="0">
                <a:solidFill>
                  <a:schemeClr val="accent1">
                    <a:lumMod val="50000"/>
                  </a:schemeClr>
                </a:solidFill>
              </a:rPr>
              <a:t>: 30 GSM</a:t>
            </a:r>
          </a:p>
          <a:p>
            <a:pPr>
              <a:buSzPct val="50000"/>
              <a:buFont typeface="Wingdings" pitchFamily="2" charset="2"/>
              <a:buChar char="v"/>
            </a:pPr>
            <a:r>
              <a:rPr lang="en-MY" sz="1050" b="1" dirty="0">
                <a:solidFill>
                  <a:schemeClr val="accent1">
                    <a:lumMod val="50000"/>
                  </a:schemeClr>
                </a:solidFill>
              </a:rPr>
              <a:t>OTHER SPECIFICATION</a:t>
            </a:r>
            <a:r>
              <a:rPr lang="en-MY" sz="1050" dirty="0">
                <a:solidFill>
                  <a:schemeClr val="accent1">
                    <a:lumMod val="50000"/>
                  </a:schemeClr>
                </a:solidFill>
              </a:rPr>
              <a:t>:ELASTIC CLOSURE &amp; WATER RESISTANCE</a:t>
            </a:r>
          </a:p>
          <a:p>
            <a:pPr>
              <a:buSzPct val="50000"/>
              <a:buFont typeface="Wingdings" pitchFamily="2" charset="2"/>
              <a:buChar char="v"/>
            </a:pPr>
            <a:r>
              <a:rPr lang="en-MY" sz="1050" b="1" dirty="0">
                <a:solidFill>
                  <a:schemeClr val="accent1">
                    <a:lumMod val="50000"/>
                  </a:schemeClr>
                </a:solidFill>
              </a:rPr>
              <a:t>SIZE</a:t>
            </a:r>
            <a:r>
              <a:rPr lang="en-MY" sz="1050" dirty="0">
                <a:solidFill>
                  <a:schemeClr val="accent1">
                    <a:lumMod val="50000"/>
                  </a:schemeClr>
                </a:solidFill>
              </a:rPr>
              <a:t>: UNIVERSAL &amp; BASED ON REQUIREMENT</a:t>
            </a:r>
          </a:p>
          <a:p>
            <a:pPr>
              <a:buSzPct val="50000"/>
              <a:buFont typeface="Wingdings" pitchFamily="2" charset="2"/>
              <a:buChar char="v"/>
            </a:pPr>
            <a:r>
              <a:rPr lang="en-MY" sz="1050" b="1" dirty="0">
                <a:solidFill>
                  <a:schemeClr val="accent1">
                    <a:lumMod val="50000"/>
                  </a:schemeClr>
                </a:solidFill>
              </a:rPr>
              <a:t>COLOUR</a:t>
            </a:r>
            <a:r>
              <a:rPr lang="en-MY" sz="1050" dirty="0">
                <a:solidFill>
                  <a:schemeClr val="accent1">
                    <a:lumMod val="50000"/>
                  </a:schemeClr>
                </a:solidFill>
              </a:rPr>
              <a:t>:BLUE</a:t>
            </a:r>
          </a:p>
        </p:txBody>
      </p:sp>
      <p:sp>
        <p:nvSpPr>
          <p:cNvPr id="54" name="Rectangle 53">
            <a:extLst>
              <a:ext uri="{FF2B5EF4-FFF2-40B4-BE49-F238E27FC236}">
                <a16:creationId xmlns:a16="http://schemas.microsoft.com/office/drawing/2014/main" id="{7A62C16E-52EA-9590-09AA-2C26C75D5B3D}"/>
              </a:ext>
            </a:extLst>
          </p:cNvPr>
          <p:cNvSpPr/>
          <p:nvPr/>
        </p:nvSpPr>
        <p:spPr>
          <a:xfrm>
            <a:off x="8594274" y="3299757"/>
            <a:ext cx="2026452" cy="261610"/>
          </a:xfrm>
          <a:prstGeom prst="rect">
            <a:avLst/>
          </a:prstGeom>
        </p:spPr>
        <p:txBody>
          <a:bodyPr wrap="square">
            <a:spAutoFit/>
          </a:bodyPr>
          <a:lstStyle/>
          <a:p>
            <a:r>
              <a:rPr lang="en-MY" sz="1100" b="1" i="1" u="sng" dirty="0"/>
              <a:t>BED SHEET COVER</a:t>
            </a:r>
          </a:p>
        </p:txBody>
      </p:sp>
      <p:sp>
        <p:nvSpPr>
          <p:cNvPr id="17" name="Rectangle 16">
            <a:extLst>
              <a:ext uri="{FF2B5EF4-FFF2-40B4-BE49-F238E27FC236}">
                <a16:creationId xmlns:a16="http://schemas.microsoft.com/office/drawing/2014/main" id="{5BD40A3E-A062-0571-0D53-7D7D8389CB3E}"/>
              </a:ext>
            </a:extLst>
          </p:cNvPr>
          <p:cNvSpPr/>
          <p:nvPr/>
        </p:nvSpPr>
        <p:spPr>
          <a:xfrm>
            <a:off x="123736" y="5188998"/>
            <a:ext cx="2410968" cy="1446550"/>
          </a:xfrm>
          <a:prstGeom prst="rect">
            <a:avLst/>
          </a:prstGeom>
        </p:spPr>
        <p:txBody>
          <a:bodyPr wrap="square">
            <a:spAutoFit/>
          </a:bodyPr>
          <a:lstStyle/>
          <a:p>
            <a:pPr>
              <a:buSzPct val="50000"/>
              <a:buFont typeface="Wingdings" pitchFamily="2" charset="2"/>
              <a:buChar char="v"/>
            </a:pPr>
            <a:r>
              <a:rPr lang="en-MY" sz="1100" b="1" dirty="0">
                <a:solidFill>
                  <a:schemeClr val="accent1">
                    <a:lumMod val="50000"/>
                  </a:schemeClr>
                </a:solidFill>
              </a:rPr>
              <a:t>MATERIAL</a:t>
            </a:r>
            <a:r>
              <a:rPr lang="en-MY" sz="1100" dirty="0">
                <a:solidFill>
                  <a:schemeClr val="accent1">
                    <a:lumMod val="50000"/>
                  </a:schemeClr>
                </a:solidFill>
              </a:rPr>
              <a:t>: NON WOVEN POLYPROPYLENE (PPE)</a:t>
            </a:r>
          </a:p>
          <a:p>
            <a:pPr>
              <a:buSzPct val="50000"/>
              <a:buFont typeface="Wingdings" pitchFamily="2" charset="2"/>
              <a:buChar char="v"/>
            </a:pPr>
            <a:r>
              <a:rPr lang="en-MY" sz="1100" b="1" dirty="0">
                <a:solidFill>
                  <a:schemeClr val="accent1">
                    <a:lumMod val="50000"/>
                  </a:schemeClr>
                </a:solidFill>
              </a:rPr>
              <a:t>WEIGHT</a:t>
            </a:r>
            <a:r>
              <a:rPr lang="en-MY" sz="1100" dirty="0">
                <a:solidFill>
                  <a:schemeClr val="accent1">
                    <a:lumMod val="50000"/>
                  </a:schemeClr>
                </a:solidFill>
              </a:rPr>
              <a:t>: 30 GSM</a:t>
            </a:r>
          </a:p>
          <a:p>
            <a:pPr>
              <a:buSzPct val="50000"/>
              <a:buFont typeface="Wingdings" pitchFamily="2" charset="2"/>
              <a:buChar char="v"/>
            </a:pPr>
            <a:r>
              <a:rPr lang="en-MY" sz="1100" b="1" dirty="0">
                <a:solidFill>
                  <a:schemeClr val="accent1">
                    <a:lumMod val="50000"/>
                  </a:schemeClr>
                </a:solidFill>
              </a:rPr>
              <a:t>OTHER SPECIFICATION</a:t>
            </a:r>
            <a:r>
              <a:rPr lang="en-MY" sz="1100" dirty="0">
                <a:solidFill>
                  <a:schemeClr val="accent1">
                    <a:lumMod val="50000"/>
                  </a:schemeClr>
                </a:solidFill>
              </a:rPr>
              <a:t>:ELASTIC CLOSURE &amp; WATER RESISTANCE</a:t>
            </a:r>
          </a:p>
          <a:p>
            <a:pPr>
              <a:buSzPct val="50000"/>
              <a:buFont typeface="Wingdings" pitchFamily="2" charset="2"/>
              <a:buChar char="v"/>
            </a:pPr>
            <a:r>
              <a:rPr lang="en-MY" sz="1100" b="1" dirty="0">
                <a:solidFill>
                  <a:schemeClr val="accent1">
                    <a:lumMod val="50000"/>
                  </a:schemeClr>
                </a:solidFill>
              </a:rPr>
              <a:t>SIZE</a:t>
            </a:r>
            <a:r>
              <a:rPr lang="en-MY" sz="1100" dirty="0">
                <a:solidFill>
                  <a:schemeClr val="accent1">
                    <a:lumMod val="50000"/>
                  </a:schemeClr>
                </a:solidFill>
              </a:rPr>
              <a:t>: UNIVERSAL &amp; BASED ON REQUIREMENT</a:t>
            </a:r>
          </a:p>
          <a:p>
            <a:pPr>
              <a:buSzPct val="50000"/>
              <a:buFont typeface="Wingdings" pitchFamily="2" charset="2"/>
              <a:buChar char="v"/>
            </a:pPr>
            <a:r>
              <a:rPr lang="en-MY" sz="1100" b="1" dirty="0">
                <a:solidFill>
                  <a:schemeClr val="accent1">
                    <a:lumMod val="50000"/>
                  </a:schemeClr>
                </a:solidFill>
              </a:rPr>
              <a:t>COLOUR</a:t>
            </a:r>
            <a:r>
              <a:rPr lang="en-MY" sz="1100" dirty="0">
                <a:solidFill>
                  <a:schemeClr val="accent1">
                    <a:lumMod val="50000"/>
                  </a:schemeClr>
                </a:solidFill>
              </a:rPr>
              <a:t>:BLUE</a:t>
            </a:r>
            <a:endParaRPr lang="en-MY" sz="1100" dirty="0"/>
          </a:p>
        </p:txBody>
      </p:sp>
      <p:sp>
        <p:nvSpPr>
          <p:cNvPr id="19" name="Rectangle 18">
            <a:extLst>
              <a:ext uri="{FF2B5EF4-FFF2-40B4-BE49-F238E27FC236}">
                <a16:creationId xmlns:a16="http://schemas.microsoft.com/office/drawing/2014/main" id="{863E6CE0-C088-5F19-2519-CFB4CBAF3E59}"/>
              </a:ext>
            </a:extLst>
          </p:cNvPr>
          <p:cNvSpPr/>
          <p:nvPr/>
        </p:nvSpPr>
        <p:spPr>
          <a:xfrm>
            <a:off x="110257" y="4975794"/>
            <a:ext cx="1498102" cy="261610"/>
          </a:xfrm>
          <a:prstGeom prst="rect">
            <a:avLst/>
          </a:prstGeom>
        </p:spPr>
        <p:txBody>
          <a:bodyPr wrap="square">
            <a:spAutoFit/>
          </a:bodyPr>
          <a:lstStyle/>
          <a:p>
            <a:r>
              <a:rPr lang="en-MY" sz="1100" b="1" i="1" u="sng" dirty="0"/>
              <a:t>PILLOW CASE</a:t>
            </a:r>
          </a:p>
        </p:txBody>
      </p:sp>
      <p:pic>
        <p:nvPicPr>
          <p:cNvPr id="30" name="Picture 29">
            <a:extLst>
              <a:ext uri="{FF2B5EF4-FFF2-40B4-BE49-F238E27FC236}">
                <a16:creationId xmlns:a16="http://schemas.microsoft.com/office/drawing/2014/main" id="{C5F73BA6-83FC-1873-246E-7453B3E4CFFC}"/>
              </a:ext>
            </a:extLst>
          </p:cNvPr>
          <p:cNvPicPr>
            <a:picLocks noChangeAspect="1"/>
          </p:cNvPicPr>
          <p:nvPr/>
        </p:nvPicPr>
        <p:blipFill>
          <a:blip r:embed="rId8"/>
          <a:stretch>
            <a:fillRect/>
          </a:stretch>
        </p:blipFill>
        <p:spPr>
          <a:xfrm>
            <a:off x="2866400" y="5188998"/>
            <a:ext cx="1155064" cy="1239101"/>
          </a:xfrm>
          <a:prstGeom prst="rect">
            <a:avLst/>
          </a:prstGeom>
        </p:spPr>
      </p:pic>
      <p:pic>
        <p:nvPicPr>
          <p:cNvPr id="41" name="Content Placeholder 4">
            <a:extLst>
              <a:ext uri="{FF2B5EF4-FFF2-40B4-BE49-F238E27FC236}">
                <a16:creationId xmlns:a16="http://schemas.microsoft.com/office/drawing/2014/main" id="{FA07E597-19F5-E1EC-B33E-05FEEA11647C}"/>
              </a:ext>
            </a:extLst>
          </p:cNvPr>
          <p:cNvPicPr>
            <a:picLocks noGrp="1" noChangeAspect="1"/>
          </p:cNvPicPr>
          <p:nvPr/>
        </p:nvPicPr>
        <p:blipFill>
          <a:blip r:embed="rId9">
            <a:extLst>
              <a:ext uri="{28A0092B-C50C-407E-A947-70E740481C1C}">
                <a14:useLocalDpi xmlns:a14="http://schemas.microsoft.com/office/drawing/2010/main" val="0"/>
              </a:ext>
            </a:extLst>
          </a:blip>
          <a:stretch>
            <a:fillRect/>
          </a:stretch>
        </p:blipFill>
        <p:spPr>
          <a:xfrm>
            <a:off x="6924578" y="5134432"/>
            <a:ext cx="1147694" cy="1248262"/>
          </a:xfrm>
          <a:prstGeom prst="rect">
            <a:avLst/>
          </a:prstGeom>
          <a:solidFill>
            <a:schemeClr val="tx2"/>
          </a:solidFill>
          <a:ln>
            <a:noFill/>
          </a:ln>
        </p:spPr>
      </p:pic>
      <p:pic>
        <p:nvPicPr>
          <p:cNvPr id="55" name="Picture 54">
            <a:extLst>
              <a:ext uri="{FF2B5EF4-FFF2-40B4-BE49-F238E27FC236}">
                <a16:creationId xmlns:a16="http://schemas.microsoft.com/office/drawing/2014/main" id="{7F32F68B-DC5F-5E78-6D28-465640C9E4F2}"/>
              </a:ext>
            </a:extLst>
          </p:cNvPr>
          <p:cNvPicPr>
            <a:picLocks noChangeAspect="1"/>
          </p:cNvPicPr>
          <p:nvPr/>
        </p:nvPicPr>
        <p:blipFill>
          <a:blip r:embed="rId10"/>
          <a:stretch>
            <a:fillRect/>
          </a:stretch>
        </p:blipFill>
        <p:spPr>
          <a:xfrm>
            <a:off x="3014603" y="1758763"/>
            <a:ext cx="1250506" cy="1250506"/>
          </a:xfrm>
          <a:prstGeom prst="rect">
            <a:avLst/>
          </a:prstGeom>
        </p:spPr>
      </p:pic>
      <p:sp>
        <p:nvSpPr>
          <p:cNvPr id="59" name="Rectangle 58">
            <a:extLst>
              <a:ext uri="{FF2B5EF4-FFF2-40B4-BE49-F238E27FC236}">
                <a16:creationId xmlns:a16="http://schemas.microsoft.com/office/drawing/2014/main" id="{D2FD4568-53C8-14CA-90D9-4D1B188AA9B9}"/>
              </a:ext>
            </a:extLst>
          </p:cNvPr>
          <p:cNvSpPr/>
          <p:nvPr/>
        </p:nvSpPr>
        <p:spPr>
          <a:xfrm>
            <a:off x="4775464" y="5140522"/>
            <a:ext cx="1611275" cy="261610"/>
          </a:xfrm>
          <a:prstGeom prst="rect">
            <a:avLst/>
          </a:prstGeom>
        </p:spPr>
        <p:txBody>
          <a:bodyPr wrap="square">
            <a:spAutoFit/>
          </a:bodyPr>
          <a:lstStyle/>
          <a:p>
            <a:r>
              <a:rPr lang="en-MY" sz="1100" b="1" i="1" u="sng" dirty="0"/>
              <a:t>Nurse CAP</a:t>
            </a:r>
          </a:p>
        </p:txBody>
      </p:sp>
      <p:sp>
        <p:nvSpPr>
          <p:cNvPr id="60" name="Rectangle 59">
            <a:extLst>
              <a:ext uri="{FF2B5EF4-FFF2-40B4-BE49-F238E27FC236}">
                <a16:creationId xmlns:a16="http://schemas.microsoft.com/office/drawing/2014/main" id="{2FF9C01E-99F2-7AAB-D9CC-30DBBA0F2324}"/>
              </a:ext>
            </a:extLst>
          </p:cNvPr>
          <p:cNvSpPr/>
          <p:nvPr/>
        </p:nvSpPr>
        <p:spPr>
          <a:xfrm>
            <a:off x="4585018" y="3561367"/>
            <a:ext cx="2435683" cy="1384995"/>
          </a:xfrm>
          <a:prstGeom prst="rect">
            <a:avLst/>
          </a:prstGeom>
        </p:spPr>
        <p:txBody>
          <a:bodyPr wrap="square">
            <a:spAutoFit/>
          </a:bodyPr>
          <a:lstStyle/>
          <a:p>
            <a:pPr>
              <a:buSzPct val="50000"/>
              <a:buFont typeface="Wingdings" pitchFamily="2" charset="2"/>
              <a:buChar char="v"/>
            </a:pPr>
            <a:r>
              <a:rPr lang="en-MY" sz="1050" b="1" dirty="0">
                <a:solidFill>
                  <a:schemeClr val="accent1">
                    <a:lumMod val="50000"/>
                  </a:schemeClr>
                </a:solidFill>
              </a:rPr>
              <a:t>MATERIAL</a:t>
            </a:r>
            <a:r>
              <a:rPr lang="en-MY" sz="1050" dirty="0">
                <a:solidFill>
                  <a:schemeClr val="accent1">
                    <a:lumMod val="50000"/>
                  </a:schemeClr>
                </a:solidFill>
              </a:rPr>
              <a:t>: NON WOVEN POLYPROPYLENE (PPE)</a:t>
            </a:r>
          </a:p>
          <a:p>
            <a:pPr>
              <a:buSzPct val="50000"/>
              <a:buFont typeface="Wingdings" pitchFamily="2" charset="2"/>
              <a:buChar char="v"/>
            </a:pPr>
            <a:r>
              <a:rPr lang="en-MY" sz="1050" b="1" dirty="0">
                <a:solidFill>
                  <a:schemeClr val="accent1">
                    <a:lumMod val="50000"/>
                  </a:schemeClr>
                </a:solidFill>
              </a:rPr>
              <a:t>WEIGHT</a:t>
            </a:r>
            <a:r>
              <a:rPr lang="en-MY" sz="1050" dirty="0">
                <a:solidFill>
                  <a:schemeClr val="accent1">
                    <a:lumMod val="50000"/>
                  </a:schemeClr>
                </a:solidFill>
              </a:rPr>
              <a:t>: 40GSM</a:t>
            </a:r>
          </a:p>
          <a:p>
            <a:pPr>
              <a:buSzPct val="50000"/>
              <a:buFont typeface="Wingdings" pitchFamily="2" charset="2"/>
              <a:buChar char="v"/>
            </a:pPr>
            <a:r>
              <a:rPr lang="en-MY" sz="1050" b="1" dirty="0">
                <a:solidFill>
                  <a:schemeClr val="accent1">
                    <a:lumMod val="50000"/>
                  </a:schemeClr>
                </a:solidFill>
              </a:rPr>
              <a:t>DESIGN</a:t>
            </a:r>
            <a:r>
              <a:rPr lang="en-MY" sz="1050" dirty="0">
                <a:solidFill>
                  <a:schemeClr val="accent1">
                    <a:lumMod val="50000"/>
                  </a:schemeClr>
                </a:solidFill>
              </a:rPr>
              <a:t>: BERET</a:t>
            </a:r>
          </a:p>
          <a:p>
            <a:pPr>
              <a:buSzPct val="50000"/>
              <a:buFont typeface="Wingdings" pitchFamily="2" charset="2"/>
              <a:buChar char="v"/>
            </a:pPr>
            <a:r>
              <a:rPr lang="en-MY" sz="1050" b="1" dirty="0">
                <a:solidFill>
                  <a:schemeClr val="accent1">
                    <a:lumMod val="50000"/>
                  </a:schemeClr>
                </a:solidFill>
              </a:rPr>
              <a:t>OTHER SPECIFICATION</a:t>
            </a:r>
            <a:r>
              <a:rPr lang="en-MY" sz="1050" dirty="0">
                <a:solidFill>
                  <a:schemeClr val="accent1">
                    <a:lumMod val="50000"/>
                  </a:schemeClr>
                </a:solidFill>
              </a:rPr>
              <a:t>: TIE ON FIT </a:t>
            </a:r>
          </a:p>
          <a:p>
            <a:pPr marL="109728" indent="0">
              <a:buSzPct val="50000"/>
              <a:buNone/>
            </a:pPr>
            <a:r>
              <a:rPr lang="en-MY" sz="1050" dirty="0">
                <a:solidFill>
                  <a:schemeClr val="accent1">
                    <a:lumMod val="50000"/>
                  </a:schemeClr>
                </a:solidFill>
              </a:rPr>
              <a:t>&amp; WATER RESISTANCE</a:t>
            </a:r>
          </a:p>
          <a:p>
            <a:pPr>
              <a:buSzPct val="50000"/>
              <a:buFont typeface="Wingdings" pitchFamily="2" charset="2"/>
              <a:buChar char="v"/>
            </a:pPr>
            <a:r>
              <a:rPr lang="en-MY" sz="900" b="1" dirty="0">
                <a:solidFill>
                  <a:schemeClr val="accent1">
                    <a:lumMod val="50000"/>
                  </a:schemeClr>
                </a:solidFill>
              </a:rPr>
              <a:t>SIZE</a:t>
            </a:r>
            <a:r>
              <a:rPr lang="en-MY" sz="900" dirty="0">
                <a:solidFill>
                  <a:schemeClr val="accent1">
                    <a:lumMod val="50000"/>
                  </a:schemeClr>
                </a:solidFill>
              </a:rPr>
              <a:t>: 19CM(TOP SIDE) 10CM(HEIGHT)</a:t>
            </a:r>
          </a:p>
          <a:p>
            <a:pPr>
              <a:buSzPct val="50000"/>
              <a:buFont typeface="Wingdings" pitchFamily="2" charset="2"/>
              <a:buChar char="v"/>
            </a:pPr>
            <a:r>
              <a:rPr lang="en-MY" sz="900" b="1" dirty="0">
                <a:solidFill>
                  <a:schemeClr val="accent1">
                    <a:lumMod val="50000"/>
                  </a:schemeClr>
                </a:solidFill>
              </a:rPr>
              <a:t>COLOUR</a:t>
            </a:r>
            <a:r>
              <a:rPr lang="en-MY" sz="900" dirty="0">
                <a:solidFill>
                  <a:schemeClr val="accent1">
                    <a:lumMod val="50000"/>
                  </a:schemeClr>
                </a:solidFill>
              </a:rPr>
              <a:t>:BLUE</a:t>
            </a:r>
            <a:endParaRPr lang="en-MY" sz="900" dirty="0"/>
          </a:p>
        </p:txBody>
      </p:sp>
      <p:pic>
        <p:nvPicPr>
          <p:cNvPr id="16" name="Picture 15">
            <a:extLst>
              <a:ext uri="{FF2B5EF4-FFF2-40B4-BE49-F238E27FC236}">
                <a16:creationId xmlns:a16="http://schemas.microsoft.com/office/drawing/2014/main" id="{42719367-D3CE-1594-B20C-3624B9430197}"/>
              </a:ext>
            </a:extLst>
          </p:cNvPr>
          <p:cNvPicPr>
            <a:picLocks noChangeAspect="1"/>
          </p:cNvPicPr>
          <p:nvPr/>
        </p:nvPicPr>
        <p:blipFill>
          <a:blip r:embed="rId11"/>
          <a:stretch>
            <a:fillRect/>
          </a:stretch>
        </p:blipFill>
        <p:spPr>
          <a:xfrm>
            <a:off x="6842407" y="3354530"/>
            <a:ext cx="1241575" cy="1324346"/>
          </a:xfrm>
          <a:prstGeom prst="rect">
            <a:avLst/>
          </a:prstGeom>
        </p:spPr>
      </p:pic>
    </p:spTree>
    <p:extLst>
      <p:ext uri="{BB962C8B-B14F-4D97-AF65-F5344CB8AC3E}">
        <p14:creationId xmlns:p14="http://schemas.microsoft.com/office/powerpoint/2010/main" val="12329185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C8584-2DF3-42D9-830E-9D082A41155E}"/>
              </a:ext>
            </a:extLst>
          </p:cNvPr>
          <p:cNvSpPr>
            <a:spLocks noGrp="1"/>
          </p:cNvSpPr>
          <p:nvPr>
            <p:ph type="title"/>
          </p:nvPr>
        </p:nvSpPr>
        <p:spPr>
          <a:xfrm>
            <a:off x="257449" y="905526"/>
            <a:ext cx="11051515" cy="479394"/>
          </a:xfrm>
        </p:spPr>
        <p:txBody>
          <a:bodyPr>
            <a:normAutofit fontScale="90000"/>
          </a:bodyPr>
          <a:lstStyle/>
          <a:p>
            <a:r>
              <a:rPr lang="en-MY" dirty="0"/>
              <a:t>Product Range</a:t>
            </a:r>
          </a:p>
        </p:txBody>
      </p:sp>
      <p:sp>
        <p:nvSpPr>
          <p:cNvPr id="8" name="Rectangle 7">
            <a:extLst>
              <a:ext uri="{FF2B5EF4-FFF2-40B4-BE49-F238E27FC236}">
                <a16:creationId xmlns:a16="http://schemas.microsoft.com/office/drawing/2014/main" id="{552A4843-946E-41F2-9495-59FE5BE719E7}"/>
              </a:ext>
            </a:extLst>
          </p:cNvPr>
          <p:cNvSpPr/>
          <p:nvPr/>
        </p:nvSpPr>
        <p:spPr>
          <a:xfrm>
            <a:off x="4726460" y="1572207"/>
            <a:ext cx="3968318" cy="209774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MY"/>
          </a:p>
        </p:txBody>
      </p:sp>
      <p:sp>
        <p:nvSpPr>
          <p:cNvPr id="9" name="Rectangle 8">
            <a:extLst>
              <a:ext uri="{FF2B5EF4-FFF2-40B4-BE49-F238E27FC236}">
                <a16:creationId xmlns:a16="http://schemas.microsoft.com/office/drawing/2014/main" id="{87B573A4-3F64-4F0D-A8D2-7E04E7BF6CCD}"/>
              </a:ext>
            </a:extLst>
          </p:cNvPr>
          <p:cNvSpPr/>
          <p:nvPr/>
        </p:nvSpPr>
        <p:spPr>
          <a:xfrm>
            <a:off x="9072729" y="1574658"/>
            <a:ext cx="2990919" cy="209529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just"/>
            <a:endParaRPr lang="en-MY" dirty="0"/>
          </a:p>
        </p:txBody>
      </p:sp>
      <p:sp>
        <p:nvSpPr>
          <p:cNvPr id="24" name="Rectangle 23">
            <a:extLst>
              <a:ext uri="{FF2B5EF4-FFF2-40B4-BE49-F238E27FC236}">
                <a16:creationId xmlns:a16="http://schemas.microsoft.com/office/drawing/2014/main" id="{A7EE1114-0BF3-41CB-9036-2F595F88E49F}"/>
              </a:ext>
            </a:extLst>
          </p:cNvPr>
          <p:cNvSpPr/>
          <p:nvPr/>
        </p:nvSpPr>
        <p:spPr>
          <a:xfrm>
            <a:off x="5179320" y="1590573"/>
            <a:ext cx="1652440" cy="276999"/>
          </a:xfrm>
          <a:prstGeom prst="rect">
            <a:avLst/>
          </a:prstGeom>
        </p:spPr>
        <p:txBody>
          <a:bodyPr wrap="square">
            <a:spAutoFit/>
          </a:bodyPr>
          <a:lstStyle/>
          <a:p>
            <a:r>
              <a:rPr lang="en-MY" sz="1200" b="1" i="1" u="sng" dirty="0"/>
              <a:t>SMS MATERIAL </a:t>
            </a:r>
          </a:p>
        </p:txBody>
      </p:sp>
      <p:sp>
        <p:nvSpPr>
          <p:cNvPr id="25" name="Rectangle 24">
            <a:extLst>
              <a:ext uri="{FF2B5EF4-FFF2-40B4-BE49-F238E27FC236}">
                <a16:creationId xmlns:a16="http://schemas.microsoft.com/office/drawing/2014/main" id="{E57CA13A-6307-473B-8160-EF5EDFC93D0D}"/>
              </a:ext>
            </a:extLst>
          </p:cNvPr>
          <p:cNvSpPr/>
          <p:nvPr/>
        </p:nvSpPr>
        <p:spPr>
          <a:xfrm>
            <a:off x="5062937" y="1881415"/>
            <a:ext cx="2066126" cy="1384995"/>
          </a:xfrm>
          <a:prstGeom prst="rect">
            <a:avLst/>
          </a:prstGeom>
        </p:spPr>
        <p:txBody>
          <a:bodyPr wrap="square">
            <a:spAutoFit/>
          </a:bodyPr>
          <a:lstStyle/>
          <a:p>
            <a:pPr>
              <a:buSzPct val="50000"/>
              <a:buFont typeface="Wingdings" pitchFamily="2" charset="2"/>
              <a:buChar char="v"/>
            </a:pPr>
            <a:r>
              <a:rPr lang="en-US" sz="1050" dirty="0">
                <a:solidFill>
                  <a:schemeClr val="accent1">
                    <a:lumMod val="50000"/>
                  </a:schemeClr>
                </a:solidFill>
              </a:rPr>
              <a:t>WEIGHT : 10GSM TO 65 GSM</a:t>
            </a:r>
          </a:p>
          <a:p>
            <a:pPr>
              <a:buSzPct val="50000"/>
              <a:buFont typeface="Wingdings" pitchFamily="2" charset="2"/>
              <a:buChar char="v"/>
            </a:pPr>
            <a:r>
              <a:rPr lang="en-US" sz="1050" dirty="0">
                <a:solidFill>
                  <a:schemeClr val="accent1">
                    <a:lumMod val="50000"/>
                  </a:schemeClr>
                </a:solidFill>
              </a:rPr>
              <a:t>FEATURE : SPUNBOND MELTBLOWN SPUNBOND, TRI LAMINATE NON WOVEN FABRIC, HIGH TENSILE STRENGTH, SOFTNESS, COMFORT, BREATHABILITY, WEARABILITY AND ANTISTATIC</a:t>
            </a:r>
            <a:endParaRPr lang="en-MY" sz="1050" dirty="0">
              <a:solidFill>
                <a:schemeClr val="accent1">
                  <a:lumMod val="50000"/>
                </a:schemeClr>
              </a:solidFill>
            </a:endParaRPr>
          </a:p>
        </p:txBody>
      </p:sp>
      <p:pic>
        <p:nvPicPr>
          <p:cNvPr id="10" name="Picture 9">
            <a:extLst>
              <a:ext uri="{FF2B5EF4-FFF2-40B4-BE49-F238E27FC236}">
                <a16:creationId xmlns:a16="http://schemas.microsoft.com/office/drawing/2014/main" id="{934D1399-7FF7-30C5-D1B6-C816965F316F}"/>
              </a:ext>
            </a:extLst>
          </p:cNvPr>
          <p:cNvPicPr>
            <a:picLocks noChangeAspect="1"/>
          </p:cNvPicPr>
          <p:nvPr/>
        </p:nvPicPr>
        <p:blipFill>
          <a:blip r:embed="rId2"/>
          <a:stretch>
            <a:fillRect/>
          </a:stretch>
        </p:blipFill>
        <p:spPr>
          <a:xfrm>
            <a:off x="7189854" y="1659814"/>
            <a:ext cx="1439112" cy="1439112"/>
          </a:xfrm>
          <a:prstGeom prst="rect">
            <a:avLst/>
          </a:prstGeom>
        </p:spPr>
      </p:pic>
      <p:sp>
        <p:nvSpPr>
          <p:cNvPr id="4" name="Rectangle 3">
            <a:extLst>
              <a:ext uri="{FF2B5EF4-FFF2-40B4-BE49-F238E27FC236}">
                <a16:creationId xmlns:a16="http://schemas.microsoft.com/office/drawing/2014/main" id="{E3F321F5-BCB2-BDC9-22E5-0C8045E9F4E3}"/>
              </a:ext>
            </a:extLst>
          </p:cNvPr>
          <p:cNvSpPr/>
          <p:nvPr/>
        </p:nvSpPr>
        <p:spPr>
          <a:xfrm>
            <a:off x="325678" y="1572205"/>
            <a:ext cx="3968318" cy="209774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MY" dirty="0"/>
          </a:p>
        </p:txBody>
      </p:sp>
      <p:pic>
        <p:nvPicPr>
          <p:cNvPr id="15" name="Picture 14">
            <a:extLst>
              <a:ext uri="{FF2B5EF4-FFF2-40B4-BE49-F238E27FC236}">
                <a16:creationId xmlns:a16="http://schemas.microsoft.com/office/drawing/2014/main" id="{7CD4012E-BF9A-0437-C42C-B441635A328B}"/>
              </a:ext>
            </a:extLst>
          </p:cNvPr>
          <p:cNvPicPr>
            <a:picLocks noChangeAspect="1"/>
          </p:cNvPicPr>
          <p:nvPr/>
        </p:nvPicPr>
        <p:blipFill>
          <a:blip r:embed="rId3"/>
          <a:stretch>
            <a:fillRect/>
          </a:stretch>
        </p:blipFill>
        <p:spPr>
          <a:xfrm>
            <a:off x="10633140" y="1978575"/>
            <a:ext cx="1351647" cy="1061829"/>
          </a:xfrm>
          <a:prstGeom prst="rect">
            <a:avLst/>
          </a:prstGeom>
        </p:spPr>
      </p:pic>
      <p:sp>
        <p:nvSpPr>
          <p:cNvPr id="17" name="Rectangle 16">
            <a:extLst>
              <a:ext uri="{FF2B5EF4-FFF2-40B4-BE49-F238E27FC236}">
                <a16:creationId xmlns:a16="http://schemas.microsoft.com/office/drawing/2014/main" id="{F1156812-031C-A809-987D-AF6C1D3AE4E9}"/>
              </a:ext>
            </a:extLst>
          </p:cNvPr>
          <p:cNvSpPr/>
          <p:nvPr/>
        </p:nvSpPr>
        <p:spPr>
          <a:xfrm>
            <a:off x="9121474" y="1648126"/>
            <a:ext cx="1652440" cy="276999"/>
          </a:xfrm>
          <a:prstGeom prst="rect">
            <a:avLst/>
          </a:prstGeom>
        </p:spPr>
        <p:txBody>
          <a:bodyPr wrap="square">
            <a:spAutoFit/>
          </a:bodyPr>
          <a:lstStyle/>
          <a:p>
            <a:r>
              <a:rPr lang="en-MY" sz="1200" b="1" i="1" u="sng" dirty="0"/>
              <a:t>SURGICAL DRAPES </a:t>
            </a:r>
          </a:p>
        </p:txBody>
      </p:sp>
      <p:sp>
        <p:nvSpPr>
          <p:cNvPr id="18" name="Rectangle 17">
            <a:extLst>
              <a:ext uri="{FF2B5EF4-FFF2-40B4-BE49-F238E27FC236}">
                <a16:creationId xmlns:a16="http://schemas.microsoft.com/office/drawing/2014/main" id="{6E1AF1AA-69BC-8AB0-4115-61EBBBAFBEF9}"/>
              </a:ext>
            </a:extLst>
          </p:cNvPr>
          <p:cNvSpPr/>
          <p:nvPr/>
        </p:nvSpPr>
        <p:spPr>
          <a:xfrm>
            <a:off x="9121474" y="1957563"/>
            <a:ext cx="1537883" cy="1546577"/>
          </a:xfrm>
          <a:prstGeom prst="rect">
            <a:avLst/>
          </a:prstGeom>
        </p:spPr>
        <p:txBody>
          <a:bodyPr wrap="square">
            <a:spAutoFit/>
          </a:bodyPr>
          <a:lstStyle/>
          <a:p>
            <a:pPr>
              <a:buSzPct val="50000"/>
              <a:buFont typeface="Wingdings" pitchFamily="2" charset="2"/>
              <a:buChar char="v"/>
            </a:pPr>
            <a:r>
              <a:rPr lang="en-US" sz="1050" dirty="0">
                <a:solidFill>
                  <a:schemeClr val="accent1">
                    <a:lumMod val="50000"/>
                  </a:schemeClr>
                </a:solidFill>
              </a:rPr>
              <a:t>WE PROVIDE MANY KIND OF DISPOSABLE SURGICAL DRAPES TO PREPARE AND MAINTAIN A STERILE FIELD IN THE OPERATING ROOM TO MINIMIZE THE RISK OF INFECTION. </a:t>
            </a:r>
          </a:p>
        </p:txBody>
      </p:sp>
      <p:pic>
        <p:nvPicPr>
          <p:cNvPr id="5" name="Picture 4">
            <a:extLst>
              <a:ext uri="{FF2B5EF4-FFF2-40B4-BE49-F238E27FC236}">
                <a16:creationId xmlns:a16="http://schemas.microsoft.com/office/drawing/2014/main" id="{27135796-3D2E-A0EF-B367-F5D1886C7EC9}"/>
              </a:ext>
            </a:extLst>
          </p:cNvPr>
          <p:cNvPicPr>
            <a:picLocks noChangeAspect="1"/>
          </p:cNvPicPr>
          <p:nvPr/>
        </p:nvPicPr>
        <p:blipFill>
          <a:blip r:embed="rId4"/>
          <a:stretch>
            <a:fillRect/>
          </a:stretch>
        </p:blipFill>
        <p:spPr>
          <a:xfrm>
            <a:off x="2373181" y="1802314"/>
            <a:ext cx="1516405" cy="1160262"/>
          </a:xfrm>
          <a:prstGeom prst="rect">
            <a:avLst/>
          </a:prstGeom>
        </p:spPr>
      </p:pic>
      <p:sp>
        <p:nvSpPr>
          <p:cNvPr id="7" name="Rectangle 6">
            <a:extLst>
              <a:ext uri="{FF2B5EF4-FFF2-40B4-BE49-F238E27FC236}">
                <a16:creationId xmlns:a16="http://schemas.microsoft.com/office/drawing/2014/main" id="{7E1FE41E-DC12-1814-F09A-A857D98CD68F}"/>
              </a:ext>
            </a:extLst>
          </p:cNvPr>
          <p:cNvSpPr/>
          <p:nvPr/>
        </p:nvSpPr>
        <p:spPr>
          <a:xfrm>
            <a:off x="3805084" y="4126070"/>
            <a:ext cx="4572000" cy="209774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MY"/>
          </a:p>
        </p:txBody>
      </p:sp>
      <p:sp>
        <p:nvSpPr>
          <p:cNvPr id="13" name="Rectangle 12">
            <a:extLst>
              <a:ext uri="{FF2B5EF4-FFF2-40B4-BE49-F238E27FC236}">
                <a16:creationId xmlns:a16="http://schemas.microsoft.com/office/drawing/2014/main" id="{6D24F7DA-63E7-17EA-D622-988C6DC1C5D5}"/>
              </a:ext>
            </a:extLst>
          </p:cNvPr>
          <p:cNvSpPr/>
          <p:nvPr/>
        </p:nvSpPr>
        <p:spPr>
          <a:xfrm>
            <a:off x="3870756" y="4661614"/>
            <a:ext cx="2839863" cy="1384995"/>
          </a:xfrm>
          <a:prstGeom prst="rect">
            <a:avLst/>
          </a:prstGeom>
        </p:spPr>
        <p:txBody>
          <a:bodyPr wrap="square">
            <a:spAutoFit/>
          </a:bodyPr>
          <a:lstStyle/>
          <a:p>
            <a:pPr>
              <a:buSzPct val="50000"/>
              <a:buFont typeface="Wingdings" pitchFamily="2" charset="2"/>
              <a:buChar char="v"/>
            </a:pPr>
            <a:r>
              <a:rPr lang="en-US" sz="1050" dirty="0">
                <a:solidFill>
                  <a:schemeClr val="accent1">
                    <a:lumMod val="50000"/>
                  </a:schemeClr>
                </a:solidFill>
              </a:rPr>
              <a:t>FEATURE : BREATHABLE, ECO FRIENDLY, SHRINK-RESISTANT, </a:t>
            </a:r>
          </a:p>
          <a:p>
            <a:pPr>
              <a:buSzPct val="50000"/>
              <a:buFont typeface="Wingdings" pitchFamily="2" charset="2"/>
              <a:buChar char="v"/>
            </a:pPr>
            <a:r>
              <a:rPr lang="en-US" sz="1050" dirty="0">
                <a:solidFill>
                  <a:schemeClr val="accent1">
                    <a:lumMod val="50000"/>
                  </a:schemeClr>
                </a:solidFill>
              </a:rPr>
              <a:t>WEIGHT : 9GSM TO 55 GSM</a:t>
            </a:r>
          </a:p>
          <a:p>
            <a:pPr>
              <a:buSzPct val="50000"/>
              <a:buFont typeface="Wingdings" pitchFamily="2" charset="2"/>
              <a:buChar char="v"/>
            </a:pPr>
            <a:r>
              <a:rPr lang="en-US" sz="1050" dirty="0">
                <a:solidFill>
                  <a:schemeClr val="accent1">
                    <a:lumMod val="50000"/>
                  </a:schemeClr>
                </a:solidFill>
              </a:rPr>
              <a:t>TEAR RESISTANT, FIRE RETARDANR, HYDROPHILIC</a:t>
            </a:r>
          </a:p>
          <a:p>
            <a:pPr>
              <a:buSzPct val="50000"/>
              <a:buFont typeface="Wingdings" pitchFamily="2" charset="2"/>
              <a:buChar char="v"/>
            </a:pPr>
            <a:r>
              <a:rPr lang="en-US" sz="1050" dirty="0">
                <a:solidFill>
                  <a:schemeClr val="accent1">
                    <a:lumMod val="50000"/>
                  </a:schemeClr>
                </a:solidFill>
              </a:rPr>
              <a:t>SIZE : 3CM TO 320 CM</a:t>
            </a:r>
          </a:p>
          <a:p>
            <a:pPr>
              <a:buSzPct val="50000"/>
              <a:buFont typeface="Wingdings" pitchFamily="2" charset="2"/>
              <a:buChar char="v"/>
            </a:pPr>
            <a:r>
              <a:rPr lang="en-US" sz="1050" dirty="0">
                <a:solidFill>
                  <a:schemeClr val="accent1">
                    <a:lumMod val="50000"/>
                  </a:schemeClr>
                </a:solidFill>
              </a:rPr>
              <a:t>NIN WOVEN TECHNIC : SPUN BONDED</a:t>
            </a:r>
          </a:p>
          <a:p>
            <a:pPr>
              <a:buSzPct val="50000"/>
              <a:buFont typeface="Wingdings" pitchFamily="2" charset="2"/>
              <a:buChar char="v"/>
            </a:pPr>
            <a:r>
              <a:rPr lang="en-US" sz="1050" dirty="0">
                <a:solidFill>
                  <a:schemeClr val="accent1">
                    <a:lumMod val="50000"/>
                  </a:schemeClr>
                </a:solidFill>
              </a:rPr>
              <a:t>MATERIAL: 100% POLYPROPYLENE</a:t>
            </a:r>
            <a:endParaRPr lang="en-MY" sz="1050" dirty="0">
              <a:solidFill>
                <a:schemeClr val="accent1">
                  <a:lumMod val="50000"/>
                </a:schemeClr>
              </a:solidFill>
            </a:endParaRPr>
          </a:p>
        </p:txBody>
      </p:sp>
      <p:pic>
        <p:nvPicPr>
          <p:cNvPr id="14" name="Picture 13">
            <a:extLst>
              <a:ext uri="{FF2B5EF4-FFF2-40B4-BE49-F238E27FC236}">
                <a16:creationId xmlns:a16="http://schemas.microsoft.com/office/drawing/2014/main" id="{F1EFD5E1-FF37-45D6-3FB8-92EB35E45A85}"/>
              </a:ext>
            </a:extLst>
          </p:cNvPr>
          <p:cNvPicPr>
            <a:picLocks noChangeAspect="1"/>
          </p:cNvPicPr>
          <p:nvPr/>
        </p:nvPicPr>
        <p:blipFill>
          <a:blip r:embed="rId5"/>
          <a:stretch>
            <a:fillRect/>
          </a:stretch>
        </p:blipFill>
        <p:spPr>
          <a:xfrm>
            <a:off x="6751813" y="4572423"/>
            <a:ext cx="1396105" cy="1390008"/>
          </a:xfrm>
          <a:prstGeom prst="rect">
            <a:avLst/>
          </a:prstGeom>
        </p:spPr>
      </p:pic>
      <p:sp>
        <p:nvSpPr>
          <p:cNvPr id="16" name="Rectangle 15">
            <a:extLst>
              <a:ext uri="{FF2B5EF4-FFF2-40B4-BE49-F238E27FC236}">
                <a16:creationId xmlns:a16="http://schemas.microsoft.com/office/drawing/2014/main" id="{8BF310E3-C1C9-8887-5A14-9BFBECE67DC6}"/>
              </a:ext>
            </a:extLst>
          </p:cNvPr>
          <p:cNvSpPr/>
          <p:nvPr/>
        </p:nvSpPr>
        <p:spPr>
          <a:xfrm>
            <a:off x="4353100" y="4267136"/>
            <a:ext cx="1652440" cy="276999"/>
          </a:xfrm>
          <a:prstGeom prst="rect">
            <a:avLst/>
          </a:prstGeom>
        </p:spPr>
        <p:txBody>
          <a:bodyPr wrap="square">
            <a:spAutoFit/>
          </a:bodyPr>
          <a:lstStyle/>
          <a:p>
            <a:r>
              <a:rPr lang="en-MY" sz="1200" b="1" i="1" u="sng" dirty="0"/>
              <a:t>SMS MATERIAL </a:t>
            </a:r>
          </a:p>
        </p:txBody>
      </p:sp>
      <p:sp>
        <p:nvSpPr>
          <p:cNvPr id="19" name="TextBox 18">
            <a:extLst>
              <a:ext uri="{FF2B5EF4-FFF2-40B4-BE49-F238E27FC236}">
                <a16:creationId xmlns:a16="http://schemas.microsoft.com/office/drawing/2014/main" id="{38FF9539-8D70-0B8D-82D6-AEFA66E1766C}"/>
              </a:ext>
            </a:extLst>
          </p:cNvPr>
          <p:cNvSpPr txBox="1"/>
          <p:nvPr/>
        </p:nvSpPr>
        <p:spPr>
          <a:xfrm>
            <a:off x="510163" y="1632737"/>
            <a:ext cx="1917291" cy="276999"/>
          </a:xfrm>
          <a:prstGeom prst="rect">
            <a:avLst/>
          </a:prstGeom>
          <a:noFill/>
        </p:spPr>
        <p:txBody>
          <a:bodyPr wrap="square" rtlCol="0">
            <a:spAutoFit/>
          </a:bodyPr>
          <a:lstStyle/>
          <a:p>
            <a:pPr algn="ctr"/>
            <a:r>
              <a:rPr lang="en-MY" sz="1200" b="1" dirty="0"/>
              <a:t>Myo Table Cover</a:t>
            </a:r>
          </a:p>
        </p:txBody>
      </p:sp>
      <p:sp>
        <p:nvSpPr>
          <p:cNvPr id="21" name="TextBox 20">
            <a:extLst>
              <a:ext uri="{FF2B5EF4-FFF2-40B4-BE49-F238E27FC236}">
                <a16:creationId xmlns:a16="http://schemas.microsoft.com/office/drawing/2014/main" id="{707A9EFA-608A-AAEB-1774-8EFD1F426E2C}"/>
              </a:ext>
            </a:extLst>
          </p:cNvPr>
          <p:cNvSpPr txBox="1"/>
          <p:nvPr/>
        </p:nvSpPr>
        <p:spPr>
          <a:xfrm>
            <a:off x="310880" y="1909736"/>
            <a:ext cx="2353662" cy="1615827"/>
          </a:xfrm>
          <a:prstGeom prst="rect">
            <a:avLst/>
          </a:prstGeom>
          <a:noFill/>
        </p:spPr>
        <p:txBody>
          <a:bodyPr wrap="square" rtlCol="0">
            <a:spAutoFit/>
          </a:bodyPr>
          <a:lstStyle/>
          <a:p>
            <a:pPr>
              <a:buSzPct val="50000"/>
              <a:buFont typeface="Wingdings" pitchFamily="2" charset="2"/>
              <a:buChar char="v"/>
            </a:pPr>
            <a:r>
              <a:rPr lang="en-MY" sz="900" b="1" dirty="0">
                <a:solidFill>
                  <a:schemeClr val="accent1">
                    <a:lumMod val="50000"/>
                  </a:schemeClr>
                </a:solidFill>
              </a:rPr>
              <a:t>MATERIAL</a:t>
            </a:r>
            <a:r>
              <a:rPr lang="en-MY" sz="900" dirty="0">
                <a:solidFill>
                  <a:schemeClr val="accent1">
                    <a:lumMod val="50000"/>
                  </a:schemeClr>
                </a:solidFill>
              </a:rPr>
              <a:t>: SMS and Polyethylene </a:t>
            </a:r>
          </a:p>
          <a:p>
            <a:pPr>
              <a:buSzPct val="50000"/>
              <a:buFont typeface="Wingdings" pitchFamily="2" charset="2"/>
              <a:buChar char="v"/>
            </a:pPr>
            <a:r>
              <a:rPr lang="en-MY" sz="900" b="1" dirty="0">
                <a:solidFill>
                  <a:schemeClr val="accent1">
                    <a:lumMod val="50000"/>
                  </a:schemeClr>
                </a:solidFill>
              </a:rPr>
              <a:t>WEIGHT</a:t>
            </a:r>
            <a:r>
              <a:rPr lang="en-MY" sz="900" dirty="0">
                <a:solidFill>
                  <a:schemeClr val="accent1">
                    <a:lumMod val="50000"/>
                  </a:schemeClr>
                </a:solidFill>
              </a:rPr>
              <a:t>: 45-50 GSM</a:t>
            </a:r>
          </a:p>
          <a:p>
            <a:pPr>
              <a:buSzPct val="50000"/>
              <a:buFont typeface="Wingdings" pitchFamily="2" charset="2"/>
              <a:buChar char="v"/>
            </a:pPr>
            <a:r>
              <a:rPr lang="en-MY" sz="900" b="1" dirty="0">
                <a:solidFill>
                  <a:schemeClr val="accent1">
                    <a:lumMod val="50000"/>
                  </a:schemeClr>
                </a:solidFill>
              </a:rPr>
              <a:t>COLOUR</a:t>
            </a:r>
            <a:r>
              <a:rPr lang="en-MY" sz="900" dirty="0">
                <a:solidFill>
                  <a:schemeClr val="accent1">
                    <a:lumMod val="50000"/>
                  </a:schemeClr>
                </a:solidFill>
              </a:rPr>
              <a:t>: BLUE/GREEN</a:t>
            </a:r>
          </a:p>
          <a:p>
            <a:pPr>
              <a:buSzPct val="50000"/>
              <a:buFont typeface="Wingdings" pitchFamily="2" charset="2"/>
              <a:buChar char="v"/>
            </a:pPr>
            <a:r>
              <a:rPr lang="en-MY" sz="900" b="1" dirty="0">
                <a:solidFill>
                  <a:schemeClr val="accent1">
                    <a:lumMod val="50000"/>
                  </a:schemeClr>
                </a:solidFill>
              </a:rPr>
              <a:t>SIZE</a:t>
            </a:r>
            <a:r>
              <a:rPr lang="en-MY" sz="900" dirty="0">
                <a:solidFill>
                  <a:schemeClr val="accent1">
                    <a:lumMod val="50000"/>
                  </a:schemeClr>
                </a:solidFill>
              </a:rPr>
              <a:t>: 55’X30’</a:t>
            </a:r>
          </a:p>
          <a:p>
            <a:pPr>
              <a:buSzPct val="50000"/>
              <a:buFont typeface="Wingdings" pitchFamily="2" charset="2"/>
              <a:buChar char="v"/>
            </a:pPr>
            <a:r>
              <a:rPr lang="en-MY" sz="900" b="1" dirty="0">
                <a:solidFill>
                  <a:schemeClr val="accent1">
                    <a:lumMod val="50000"/>
                  </a:schemeClr>
                </a:solidFill>
              </a:rPr>
              <a:t>OTHER SPECIFICATION</a:t>
            </a:r>
            <a:r>
              <a:rPr lang="en-MY" sz="900" dirty="0">
                <a:solidFill>
                  <a:schemeClr val="accent1">
                    <a:lumMod val="50000"/>
                  </a:schemeClr>
                </a:solidFill>
              </a:rPr>
              <a:t>: </a:t>
            </a:r>
            <a:r>
              <a:rPr lang="en-US" sz="900" dirty="0">
                <a:solidFill>
                  <a:schemeClr val="accent1">
                    <a:lumMod val="50000"/>
                  </a:schemeClr>
                </a:solidFill>
              </a:rPr>
              <a:t>MAYO TABLE COVER IS A STERILE DRAPE USED IN SURGICAL OPERATIONS. USED AS A SINGLE DRAPE TO COVER THE TABLE OF THE SURGERY TOOLS. MADE OF POLYETHYLENE WITH ABSORBED LAYER, PROVIDED WITH ABSORBENT LAYER</a:t>
            </a:r>
            <a:endParaRPr lang="en-MY" sz="900" dirty="0">
              <a:solidFill>
                <a:schemeClr val="accent1">
                  <a:lumMod val="50000"/>
                </a:schemeClr>
              </a:solidFill>
            </a:endParaRPr>
          </a:p>
        </p:txBody>
      </p:sp>
    </p:spTree>
    <p:extLst>
      <p:ext uri="{BB962C8B-B14F-4D97-AF65-F5344CB8AC3E}">
        <p14:creationId xmlns:p14="http://schemas.microsoft.com/office/powerpoint/2010/main" val="7497179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FC3B4-89CF-BD25-5EC4-84548ABAA6EB}"/>
              </a:ext>
            </a:extLst>
          </p:cNvPr>
          <p:cNvSpPr>
            <a:spLocks noGrp="1"/>
          </p:cNvSpPr>
          <p:nvPr>
            <p:ph type="title"/>
          </p:nvPr>
        </p:nvSpPr>
        <p:spPr>
          <a:xfrm>
            <a:off x="1149292" y="939567"/>
            <a:ext cx="9756396" cy="553674"/>
          </a:xfrm>
        </p:spPr>
        <p:txBody>
          <a:bodyPr>
            <a:normAutofit fontScale="90000"/>
          </a:bodyPr>
          <a:lstStyle/>
          <a:p>
            <a:pPr algn="ctr">
              <a:lnSpc>
                <a:spcPct val="150000"/>
              </a:lnSpc>
            </a:pPr>
            <a:r>
              <a:rPr lang="en-MY" dirty="0"/>
              <a:t>OUR CIRTIFICATEAS</a:t>
            </a:r>
          </a:p>
        </p:txBody>
      </p:sp>
      <p:pic>
        <p:nvPicPr>
          <p:cNvPr id="5" name="Content Placeholder 4">
            <a:extLst>
              <a:ext uri="{FF2B5EF4-FFF2-40B4-BE49-F238E27FC236}">
                <a16:creationId xmlns:a16="http://schemas.microsoft.com/office/drawing/2014/main" id="{AC36A2B2-58C3-A725-75DB-218CD820D12C}"/>
              </a:ext>
            </a:extLst>
          </p:cNvPr>
          <p:cNvPicPr>
            <a:picLocks noGrp="1" noChangeAspect="1"/>
          </p:cNvPicPr>
          <p:nvPr>
            <p:ph idx="1"/>
          </p:nvPr>
        </p:nvPicPr>
        <p:blipFill>
          <a:blip r:embed="rId2"/>
          <a:stretch>
            <a:fillRect/>
          </a:stretch>
        </p:blipFill>
        <p:spPr>
          <a:xfrm>
            <a:off x="1753300" y="2063692"/>
            <a:ext cx="2776246" cy="4092151"/>
          </a:xfrm>
          <a:prstGeom prst="rect">
            <a:avLst/>
          </a:prstGeom>
          <a:ln w="228600" cap="sq" cmpd="thickThin">
            <a:solidFill>
              <a:srgbClr val="000000"/>
            </a:solidFill>
            <a:prstDash val="solid"/>
            <a:miter lim="800000"/>
          </a:ln>
          <a:effectLst>
            <a:innerShdw blurRad="76200">
              <a:srgbClr val="000000"/>
            </a:innerShdw>
          </a:effectLst>
        </p:spPr>
      </p:pic>
      <p:pic>
        <p:nvPicPr>
          <p:cNvPr id="7" name="Picture 6">
            <a:extLst>
              <a:ext uri="{FF2B5EF4-FFF2-40B4-BE49-F238E27FC236}">
                <a16:creationId xmlns:a16="http://schemas.microsoft.com/office/drawing/2014/main" id="{A5CAC409-6DBA-D5D5-3EAF-34F6BEA3EDA7}"/>
              </a:ext>
            </a:extLst>
          </p:cNvPr>
          <p:cNvPicPr>
            <a:picLocks noChangeAspect="1"/>
          </p:cNvPicPr>
          <p:nvPr/>
        </p:nvPicPr>
        <p:blipFill rotWithShape="1">
          <a:blip r:embed="rId3"/>
          <a:srcRect l="4925" t="169" r="5292" b="10060"/>
          <a:stretch/>
        </p:blipFill>
        <p:spPr>
          <a:xfrm>
            <a:off x="6584210" y="1988190"/>
            <a:ext cx="3037962" cy="4460424"/>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8422900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E6E51-79D4-4C7F-BEB8-6A5A1AE19E0D}"/>
              </a:ext>
            </a:extLst>
          </p:cNvPr>
          <p:cNvSpPr>
            <a:spLocks noGrp="1"/>
          </p:cNvSpPr>
          <p:nvPr>
            <p:ph type="title"/>
          </p:nvPr>
        </p:nvSpPr>
        <p:spPr>
          <a:xfrm>
            <a:off x="581192" y="702156"/>
            <a:ext cx="11029616" cy="611739"/>
          </a:xfrm>
        </p:spPr>
        <p:txBody>
          <a:bodyPr/>
          <a:lstStyle/>
          <a:p>
            <a:r>
              <a:rPr lang="en-MY" dirty="0"/>
              <a:t>Market overview </a:t>
            </a:r>
          </a:p>
        </p:txBody>
      </p:sp>
      <p:sp>
        <p:nvSpPr>
          <p:cNvPr id="3" name="Content Placeholder 2">
            <a:extLst>
              <a:ext uri="{FF2B5EF4-FFF2-40B4-BE49-F238E27FC236}">
                <a16:creationId xmlns:a16="http://schemas.microsoft.com/office/drawing/2014/main" id="{564FF368-51FC-47F7-8F98-6B984CC03FB9}"/>
              </a:ext>
            </a:extLst>
          </p:cNvPr>
          <p:cNvSpPr>
            <a:spLocks noGrp="1"/>
          </p:cNvSpPr>
          <p:nvPr>
            <p:ph idx="1"/>
          </p:nvPr>
        </p:nvSpPr>
        <p:spPr>
          <a:xfrm>
            <a:off x="581193" y="1429305"/>
            <a:ext cx="5792974" cy="4625265"/>
          </a:xfrm>
        </p:spPr>
        <p:txBody>
          <a:bodyPr>
            <a:normAutofit/>
          </a:bodyPr>
          <a:lstStyle/>
          <a:p>
            <a:pPr marL="0" indent="0" algn="just">
              <a:buNone/>
            </a:pPr>
            <a:r>
              <a:rPr lang="en-GB" sz="1200" dirty="0"/>
              <a:t>Global personal protective equipment market size was over USD 55 billion in 2020 and is estimated to grow at 9.5% CAGR (compound Annual growth rate)  between 2021 and 2027. Increasing consumer awareness regarding the importance of health and safety coupled with essential mandates at workplaces regarding wearing personal protective equipment (PPE) to avoid accidents and fatal incidences in commercial premises is likely to raise the market over the forecast period.</a:t>
            </a:r>
          </a:p>
          <a:p>
            <a:pPr marL="0" indent="0" algn="just">
              <a:buNone/>
            </a:pPr>
            <a:r>
              <a:rPr lang="en-GB" sz="1200" dirty="0"/>
              <a:t>Increasing instances of accidents and injuries to workforce owing to the lack of precautions adopted for maintaining personal safety ad hygiene in manufacturing plants is expected to further raise awareness among workers and factory owners regarding the importance of equipping factory personnel with PPE. The high rate of occupational accidents at workplace is expected to open up new growth opportunities for personal protective equipment market during the forecasted timeframe.</a:t>
            </a:r>
          </a:p>
          <a:p>
            <a:pPr marL="0" indent="0" algn="just">
              <a:buNone/>
            </a:pPr>
            <a:r>
              <a:rPr lang="en-GB" sz="1200" dirty="0"/>
              <a:t>being enforced by governments of different countries across the world to prevent further transmission of the coronavirus infection among public health workers such as the Families First Coronavirus Response Act should further foster the PPE market growth over the assessment period. The sudden occurrence and rapid rate of transmission of infectious diseases such as COVID-19 has compelled employers across the globe to exercise strict control over worker safety and security measures, in turn raising the demand for PPE and contributing to growth of the market. Moreover, stringent regulations </a:t>
            </a:r>
            <a:endParaRPr lang="en-MY" sz="1200" dirty="0"/>
          </a:p>
        </p:txBody>
      </p:sp>
      <p:pic>
        <p:nvPicPr>
          <p:cNvPr id="7" name="Picture 6">
            <a:extLst>
              <a:ext uri="{FF2B5EF4-FFF2-40B4-BE49-F238E27FC236}">
                <a16:creationId xmlns:a16="http://schemas.microsoft.com/office/drawing/2014/main" id="{76453033-7792-4265-BDB3-2DB8C3B41B6C}"/>
              </a:ext>
            </a:extLst>
          </p:cNvPr>
          <p:cNvPicPr>
            <a:picLocks noChangeAspect="1"/>
          </p:cNvPicPr>
          <p:nvPr/>
        </p:nvPicPr>
        <p:blipFill>
          <a:blip r:embed="rId2"/>
          <a:stretch>
            <a:fillRect/>
          </a:stretch>
        </p:blipFill>
        <p:spPr>
          <a:xfrm>
            <a:off x="6451938" y="1589103"/>
            <a:ext cx="5577597" cy="3986074"/>
          </a:xfrm>
          <a:prstGeom prst="rect">
            <a:avLst/>
          </a:prstGeom>
        </p:spPr>
      </p:pic>
      <p:sp>
        <p:nvSpPr>
          <p:cNvPr id="8" name="TextBox 7">
            <a:extLst>
              <a:ext uri="{FF2B5EF4-FFF2-40B4-BE49-F238E27FC236}">
                <a16:creationId xmlns:a16="http://schemas.microsoft.com/office/drawing/2014/main" id="{71F7ED23-4834-446D-8DD0-8521FB0C14BE}"/>
              </a:ext>
            </a:extLst>
          </p:cNvPr>
          <p:cNvSpPr txBox="1"/>
          <p:nvPr/>
        </p:nvSpPr>
        <p:spPr>
          <a:xfrm>
            <a:off x="7572652" y="5690586"/>
            <a:ext cx="3551068" cy="415498"/>
          </a:xfrm>
          <a:prstGeom prst="rect">
            <a:avLst/>
          </a:prstGeom>
          <a:noFill/>
        </p:spPr>
        <p:txBody>
          <a:bodyPr wrap="square" rtlCol="0">
            <a:spAutoFit/>
          </a:bodyPr>
          <a:lstStyle/>
          <a:p>
            <a:r>
              <a:rPr lang="en-MY" sz="1050" dirty="0"/>
              <a:t>Source:- https://www.gminsights.com/industry-analysis/personal-protective-equipment-PPE-market </a:t>
            </a:r>
          </a:p>
        </p:txBody>
      </p:sp>
    </p:spTree>
    <p:extLst>
      <p:ext uri="{BB962C8B-B14F-4D97-AF65-F5344CB8AC3E}">
        <p14:creationId xmlns:p14="http://schemas.microsoft.com/office/powerpoint/2010/main" val="3355461744"/>
      </p:ext>
    </p:extLst>
  </p:cSld>
  <p:clrMapOvr>
    <a:masterClrMapping/>
  </p:clrMapOvr>
</p:sld>
</file>

<file path=ppt/theme/theme1.xml><?xml version="1.0" encoding="utf-8"?>
<a:theme xmlns:a="http://schemas.openxmlformats.org/drawingml/2006/main" name="DividendVTI">
  <a:themeElements>
    <a:clrScheme name="Aspect">
      <a:dk1>
        <a:sysClr val="windowText" lastClr="000000"/>
      </a:dk1>
      <a:lt1>
        <a:sysClr val="window" lastClr="FFFFFF"/>
      </a:lt1>
      <a:dk2>
        <a:srgbClr val="585753"/>
      </a:dk2>
      <a:lt2>
        <a:srgbClr val="EBDDC3"/>
      </a:lt2>
      <a:accent1>
        <a:srgbClr val="71B9E4"/>
      </a:accent1>
      <a:accent2>
        <a:srgbClr val="E25D3C"/>
      </a:accent2>
      <a:accent3>
        <a:srgbClr val="BDB59D"/>
      </a:accent3>
      <a:accent4>
        <a:srgbClr val="A5AB81"/>
      </a:accent4>
      <a:accent5>
        <a:srgbClr val="7BA79D"/>
      </a:accent5>
      <a:accent6>
        <a:srgbClr val="968C8C"/>
      </a:accent6>
      <a:hlink>
        <a:srgbClr val="F7B615"/>
      </a:hlink>
      <a:folHlink>
        <a:srgbClr val="704404"/>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BB3242A4-1E6A-4E02-809C-4A24066EC01D}">
  <ds:schemaRefs>
    <ds:schemaRef ds:uri="http://schemas.microsoft.com/sharepoint/v3/contenttype/forms"/>
  </ds:schemaRefs>
</ds:datastoreItem>
</file>

<file path=customXml/itemProps2.xml><?xml version="1.0" encoding="utf-8"?>
<ds:datastoreItem xmlns:ds="http://schemas.openxmlformats.org/officeDocument/2006/customXml" ds:itemID="{965255AC-12AC-4323-AA35-9BAC798B66B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BD2D995-20F0-4C14-BF62-1248AB4B484D}">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{D0AF76B1-E66B-4242-9A0D-4F5C5F19F607}tf67061901_win32</Template>
  <TotalTime>0</TotalTime>
  <Words>1268</Words>
  <Application>Microsoft Office PowerPoint</Application>
  <PresentationFormat>Widescreen</PresentationFormat>
  <Paragraphs>150</Paragraphs>
  <Slides>11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vt:i4>
      </vt:variant>
    </vt:vector>
  </HeadingPairs>
  <TitlesOfParts>
    <vt:vector size="20" baseType="lpstr">
      <vt:lpstr>Algerian</vt:lpstr>
      <vt:lpstr>Arial</vt:lpstr>
      <vt:lpstr>Bahnschrift Condensed</vt:lpstr>
      <vt:lpstr>Franklin Gothic Book</vt:lpstr>
      <vt:lpstr>Franklin Gothic Demi</vt:lpstr>
      <vt:lpstr>Gill Sans MT</vt:lpstr>
      <vt:lpstr>Wingdings</vt:lpstr>
      <vt:lpstr>Wingdings 2</vt:lpstr>
      <vt:lpstr>DividendVTI</vt:lpstr>
      <vt:lpstr>HELIOS INTERNATIONAL SDN BHD(1425451-D)</vt:lpstr>
      <vt:lpstr>About us</vt:lpstr>
      <vt:lpstr>Our BOARD OF DIRECTORS </vt:lpstr>
      <vt:lpstr>Our Machines  </vt:lpstr>
      <vt:lpstr>Our Facility </vt:lpstr>
      <vt:lpstr>Product Range</vt:lpstr>
      <vt:lpstr>Product Range</vt:lpstr>
      <vt:lpstr>OUR CIRTIFICATEAS</vt:lpstr>
      <vt:lpstr>Market overview </vt:lpstr>
      <vt:lpstr>Our CURRENT production capacity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2021-12-08T12:14:09Z</dcterms:created>
  <dcterms:modified xsi:type="dcterms:W3CDTF">2023-07-17T05:18:21Z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